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9" r:id="rId2"/>
  </p:sldMasterIdLst>
  <p:notesMasterIdLst>
    <p:notesMasterId r:id="rId62"/>
  </p:notesMasterIdLst>
  <p:sldIdLst>
    <p:sldId id="256" r:id="rId3"/>
    <p:sldId id="3297" r:id="rId4"/>
    <p:sldId id="3298" r:id="rId5"/>
    <p:sldId id="3299" r:id="rId6"/>
    <p:sldId id="3242" r:id="rId7"/>
    <p:sldId id="430" r:id="rId8"/>
    <p:sldId id="428" r:id="rId9"/>
    <p:sldId id="432" r:id="rId10"/>
    <p:sldId id="325" r:id="rId11"/>
    <p:sldId id="3243" r:id="rId12"/>
    <p:sldId id="433" r:id="rId13"/>
    <p:sldId id="435" r:id="rId14"/>
    <p:sldId id="296" r:id="rId15"/>
    <p:sldId id="297" r:id="rId16"/>
    <p:sldId id="298" r:id="rId17"/>
    <p:sldId id="301" r:id="rId18"/>
    <p:sldId id="355" r:id="rId19"/>
    <p:sldId id="303" r:id="rId20"/>
    <p:sldId id="3278" r:id="rId21"/>
    <p:sldId id="390" r:id="rId22"/>
    <p:sldId id="304" r:id="rId23"/>
    <p:sldId id="273" r:id="rId24"/>
    <p:sldId id="274" r:id="rId25"/>
    <p:sldId id="566" r:id="rId26"/>
    <p:sldId id="593" r:id="rId27"/>
    <p:sldId id="594" r:id="rId28"/>
    <p:sldId id="3316" r:id="rId29"/>
    <p:sldId id="595" r:id="rId30"/>
    <p:sldId id="596" r:id="rId31"/>
    <p:sldId id="591" r:id="rId32"/>
    <p:sldId id="3256" r:id="rId33"/>
    <p:sldId id="576" r:id="rId34"/>
    <p:sldId id="3282" r:id="rId35"/>
    <p:sldId id="3289" r:id="rId36"/>
    <p:sldId id="313" r:id="rId37"/>
    <p:sldId id="582" r:id="rId38"/>
    <p:sldId id="302" r:id="rId39"/>
    <p:sldId id="305" r:id="rId40"/>
    <p:sldId id="3300" r:id="rId41"/>
    <p:sldId id="3313" r:id="rId42"/>
    <p:sldId id="3314" r:id="rId43"/>
    <p:sldId id="584" r:id="rId44"/>
    <p:sldId id="580" r:id="rId45"/>
    <p:sldId id="3262" r:id="rId46"/>
    <p:sldId id="3294" r:id="rId47"/>
    <p:sldId id="3263" r:id="rId48"/>
    <p:sldId id="606" r:id="rId49"/>
    <p:sldId id="3264" r:id="rId50"/>
    <p:sldId id="3265" r:id="rId51"/>
    <p:sldId id="3266" r:id="rId52"/>
    <p:sldId id="794" r:id="rId53"/>
    <p:sldId id="608" r:id="rId54"/>
    <p:sldId id="609" r:id="rId55"/>
    <p:sldId id="585" r:id="rId56"/>
    <p:sldId id="3295" r:id="rId57"/>
    <p:sldId id="3271" r:id="rId58"/>
    <p:sldId id="3315" r:id="rId59"/>
    <p:sldId id="3254" r:id="rId60"/>
    <p:sldId id="3296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E19"/>
    <a:srgbClr val="FF8AD8"/>
    <a:srgbClr val="FC1513"/>
    <a:srgbClr val="FF40FF"/>
    <a:srgbClr val="F8F824"/>
    <a:srgbClr val="24308D"/>
    <a:srgbClr val="82C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6"/>
    <p:restoredTop sz="96327"/>
  </p:normalViewPr>
  <p:slideViewPr>
    <p:cSldViewPr snapToGrid="0" snapToObjects="1">
      <p:cViewPr>
        <p:scale>
          <a:sx n="65" d="100"/>
          <a:sy n="65" d="100"/>
        </p:scale>
        <p:origin x="2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18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Functionally and taxonomically annotated non-redundant gene catalogue – used as reference in our analyses</a:t>
            </a:r>
          </a:p>
        </p:txBody>
      </p:sp>
    </p:spTree>
    <p:extLst>
      <p:ext uri="{BB962C8B-B14F-4D97-AF65-F5344CB8AC3E}">
        <p14:creationId xmlns:p14="http://schemas.microsoft.com/office/powerpoint/2010/main" val="3248305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54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BD2EF2-183E-1442-A945-2D4535462D14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3902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2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8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1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1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36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4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Functionally and taxonomically annotated non-redundant gene catalogue – used as reference in our analyses</a:t>
            </a:r>
          </a:p>
        </p:txBody>
      </p:sp>
    </p:spTree>
    <p:extLst>
      <p:ext uri="{BB962C8B-B14F-4D97-AF65-F5344CB8AC3E}">
        <p14:creationId xmlns:p14="http://schemas.microsoft.com/office/powerpoint/2010/main" val="2279961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Functionally and taxonomically annotated non-redundant gene catalogue – used as reference in our analyses</a:t>
            </a:r>
          </a:p>
        </p:txBody>
      </p:sp>
    </p:spTree>
    <p:extLst>
      <p:ext uri="{BB962C8B-B14F-4D97-AF65-F5344CB8AC3E}">
        <p14:creationId xmlns:p14="http://schemas.microsoft.com/office/powerpoint/2010/main" val="148427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1066800" y="6680200"/>
            <a:ext cx="22252676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066800" y="1854200"/>
            <a:ext cx="22237700" cy="4470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7048500"/>
            <a:ext cx="22237700" cy="1435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0EF5C-EEC8-8E44-B067-E0FA1924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FFBC-A312-BD4E-9C71-DD0E4FC73BB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0FACB-CB5D-3B40-8DDB-D347D418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967E5-310A-5A4D-B61E-E7CC6EFF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35270" y="12980809"/>
            <a:ext cx="349455" cy="379591"/>
          </a:xfrm>
        </p:spPr>
        <p:txBody>
          <a:bodyPr/>
          <a:lstStyle/>
          <a:p>
            <a:fld id="{A8061769-6D7F-B741-8707-89A81F3E4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12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090978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" y="0"/>
            <a:ext cx="24384000" cy="13716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3669" y="4919404"/>
            <a:ext cx="11040533" cy="2260131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3669" y="7259562"/>
            <a:ext cx="11040533" cy="139337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733" b="0">
                <a:solidFill>
                  <a:schemeClr val="bg1"/>
                </a:solidFill>
              </a:defRPr>
            </a:lvl1pPr>
            <a:lvl2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3669" y="10816166"/>
            <a:ext cx="11040533" cy="2028981"/>
          </a:xfrm>
        </p:spPr>
        <p:txBody>
          <a:bodyPr/>
          <a:lstStyle>
            <a:lvl1pPr marL="4235" indent="0">
              <a:lnSpc>
                <a:spcPts val="4533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235" indent="0">
              <a:lnSpc>
                <a:spcPts val="4533"/>
              </a:lnSpc>
              <a:spcBef>
                <a:spcPts val="0"/>
              </a:spcBef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2pPr>
            <a:lvl3pPr marL="4235" indent="0">
              <a:lnSpc>
                <a:spcPts val="4533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3pPr>
            <a:lvl4pPr marL="4235" indent="0">
              <a:lnSpc>
                <a:spcPts val="4533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4pPr>
            <a:lvl5pPr marL="4235" indent="0">
              <a:lnSpc>
                <a:spcPts val="4533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73665" y="9314690"/>
            <a:ext cx="11040536" cy="7323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15510933" y="13055891"/>
            <a:ext cx="7721600" cy="414928"/>
          </a:xfrm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2014 Bill &amp; Melinda Gates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9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3669" y="4972546"/>
            <a:ext cx="22258864" cy="1898157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6133"/>
              </a:lnSpc>
              <a:defRPr sz="6133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3668" y="7003219"/>
            <a:ext cx="22258867" cy="1173771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3733" b="0">
                <a:solidFill>
                  <a:schemeClr val="accent4"/>
                </a:solidFill>
              </a:defRPr>
            </a:lvl1pPr>
            <a:lvl2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73668" y="10826496"/>
            <a:ext cx="22212301" cy="2028981"/>
          </a:xfrm>
        </p:spPr>
        <p:txBody>
          <a:bodyPr/>
          <a:lstStyle>
            <a:lvl1pPr marL="4235" indent="0">
              <a:lnSpc>
                <a:spcPts val="4533"/>
              </a:lnSpc>
              <a:spcBef>
                <a:spcPts val="0"/>
              </a:spcBef>
              <a:buNone/>
              <a:defRPr sz="32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4235" indent="0">
              <a:lnSpc>
                <a:spcPts val="4533"/>
              </a:lnSpc>
              <a:spcBef>
                <a:spcPts val="0"/>
              </a:spcBef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2pPr>
            <a:lvl3pPr marL="4235" indent="0">
              <a:lnSpc>
                <a:spcPts val="4533"/>
              </a:lnSpc>
              <a:spcBef>
                <a:spcPts val="0"/>
              </a:spcBef>
              <a:buNone/>
              <a:defRPr sz="32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4235" indent="0">
              <a:lnSpc>
                <a:spcPts val="4533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4pPr>
            <a:lvl5pPr marL="4235" indent="0">
              <a:lnSpc>
                <a:spcPts val="4533"/>
              </a:lnSpc>
              <a:spcBef>
                <a:spcPts val="0"/>
              </a:spcBef>
              <a:buNone/>
              <a:defRPr sz="32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73668" y="9314690"/>
            <a:ext cx="22258867" cy="7323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2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73668" y="8587437"/>
            <a:ext cx="2225886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413" y="3"/>
            <a:ext cx="438912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15510933" y="13055891"/>
            <a:ext cx="7721600" cy="414928"/>
          </a:xfrm>
        </p:spPr>
        <p:txBody>
          <a:bodyPr/>
          <a:lstStyle>
            <a:lvl1pPr>
              <a:defRPr sz="1333"/>
            </a:lvl1pPr>
          </a:lstStyle>
          <a:p>
            <a:pPr algn="r"/>
            <a:r>
              <a:rPr lang="en-US"/>
              <a:t>© 2014 Bill &amp; Melinda Gates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24384000" cy="13716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9067"/>
              </a:lnSpc>
              <a:spcBef>
                <a:spcPts val="3200"/>
              </a:spcBef>
              <a:buNone/>
              <a:defRPr lang="en-US" sz="8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9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9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96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96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6633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6" y="3437468"/>
            <a:ext cx="22212301" cy="9038168"/>
          </a:xfrm>
        </p:spPr>
        <p:txBody>
          <a:bodyPr/>
          <a:lstStyle>
            <a:lvl1pPr>
              <a:spcBef>
                <a:spcPts val="1600"/>
              </a:spcBef>
              <a:spcAft>
                <a:spcPts val="0"/>
              </a:spcAft>
              <a:defRPr sz="3733" b="0" baseline="0"/>
            </a:lvl1pPr>
            <a:lvl2pPr marL="457206" indent="-457206">
              <a:spcBef>
                <a:spcPts val="1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3467"/>
            </a:lvl2pPr>
            <a:lvl3pPr marL="914411" indent="-457206">
              <a:spcBef>
                <a:spcPts val="16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1375852" indent="-46144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1833058" indent="-457206">
              <a:spcBef>
                <a:spcPts val="1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666" y="1292353"/>
            <a:ext cx="22212301" cy="13951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09357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6" y="3039253"/>
            <a:ext cx="22212301" cy="796427"/>
          </a:xfrm>
        </p:spPr>
        <p:txBody>
          <a:bodyPr/>
          <a:lstStyle>
            <a:lvl1pPr>
              <a:lnSpc>
                <a:spcPts val="4267"/>
              </a:lnSpc>
              <a:spcBef>
                <a:spcPts val="0"/>
              </a:spcBef>
              <a:defRPr sz="3733" b="1" baseline="0"/>
            </a:lvl1pPr>
            <a:lvl2pPr marL="457206" indent="-457206">
              <a:spcBef>
                <a:spcPts val="896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3467"/>
            </a:lvl2pPr>
            <a:lvl3pPr marL="914411" indent="-457206">
              <a:spcBef>
                <a:spcPts val="896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1375852" indent="-461440">
              <a:spcBef>
                <a:spcPts val="896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1833058" indent="-457206">
              <a:spcBef>
                <a:spcPts val="896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73668" y="4076596"/>
            <a:ext cx="22258867" cy="8443208"/>
          </a:xfrm>
        </p:spPr>
        <p:txBody>
          <a:bodyPr/>
          <a:lstStyle>
            <a:lvl1pPr>
              <a:spcBef>
                <a:spcPts val="1600"/>
              </a:spcBef>
              <a:defRPr sz="3467"/>
            </a:lvl1pPr>
            <a:lvl2pPr>
              <a:spcBef>
                <a:spcPts val="1600"/>
              </a:spcBef>
              <a:defRPr sz="3467"/>
            </a:lvl2pPr>
            <a:lvl3pPr>
              <a:spcBef>
                <a:spcPts val="1600"/>
              </a:spcBef>
              <a:defRPr sz="3200"/>
            </a:lvl3pPr>
            <a:lvl4pPr>
              <a:spcBef>
                <a:spcPts val="1600"/>
              </a:spcBef>
              <a:defRPr sz="2933"/>
            </a:lvl4pPr>
            <a:lvl5pPr>
              <a:spcBef>
                <a:spcPts val="1600"/>
              </a:spcBef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666" y="1292353"/>
            <a:ext cx="22212301" cy="13951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38112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774768" y="1425888"/>
            <a:ext cx="13457765" cy="11070912"/>
          </a:xfrm>
        </p:spPr>
        <p:txBody>
          <a:bodyPr/>
          <a:lstStyle>
            <a:lvl1pPr>
              <a:spcBef>
                <a:spcPts val="1600"/>
              </a:spcBef>
              <a:defRPr/>
            </a:lvl1pPr>
            <a:lvl2pPr>
              <a:spcBef>
                <a:spcPts val="1600"/>
              </a:spcBef>
              <a:defRPr/>
            </a:lvl2pPr>
            <a:lvl3pPr>
              <a:spcBef>
                <a:spcPts val="1600"/>
              </a:spcBef>
              <a:defRPr/>
            </a:lvl3pPr>
            <a:lvl4pPr>
              <a:spcBef>
                <a:spcPts val="1600"/>
              </a:spcBef>
              <a:defRPr/>
            </a:lvl4pPr>
            <a:lvl5pPr>
              <a:spcBef>
                <a:spcPts val="16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973667" y="1292352"/>
            <a:ext cx="8453968" cy="1724389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87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73668" y="2324561"/>
            <a:ext cx="22212301" cy="1200264"/>
          </a:xfrm>
        </p:spPr>
        <p:txBody>
          <a:bodyPr/>
          <a:lstStyle>
            <a:lvl1pPr marL="0" indent="0">
              <a:buNone/>
              <a:defRPr sz="3333" baseline="0"/>
            </a:lvl1pPr>
            <a:lvl2pPr marL="0" indent="0">
              <a:buFont typeface="Arial" panose="020B0604020202020204" pitchFamily="34" charset="0"/>
              <a:buNone/>
              <a:defRPr sz="3333"/>
            </a:lvl2pPr>
            <a:lvl3pPr marL="0" indent="0">
              <a:buNone/>
              <a:defRPr sz="3333"/>
            </a:lvl3pPr>
            <a:lvl4pPr marL="0" indent="0">
              <a:buNone/>
              <a:defRPr sz="3333"/>
            </a:lvl4pPr>
            <a:lvl5pPr marL="0" indent="0">
              <a:buNone/>
              <a:defRPr sz="3333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973666" y="3898903"/>
            <a:ext cx="22212301" cy="8576733"/>
          </a:xfrm>
        </p:spPr>
        <p:txBody>
          <a:bodyPr tIns="1097280"/>
          <a:lstStyle>
            <a:lvl1pPr marL="0" indent="0" algn="ctr">
              <a:buNone/>
              <a:defRPr sz="3200" baseline="0"/>
            </a:lvl1pPr>
            <a:lvl2pPr marL="0" indent="0">
              <a:buFont typeface="Arial" panose="020B0604020202020204" pitchFamily="34" charset="0"/>
              <a:buNone/>
              <a:defRPr sz="3200"/>
            </a:lvl2pPr>
            <a:lvl3pPr marL="0" indent="0">
              <a:buNone/>
              <a:defRPr sz="3200"/>
            </a:lvl3pPr>
            <a:lvl4pPr marL="0" indent="0">
              <a:buNone/>
              <a:defRPr sz="3200"/>
            </a:lvl4pPr>
            <a:lvl5pPr marL="0" indent="0">
              <a:buNone/>
              <a:defRPr sz="32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973666" y="1292352"/>
            <a:ext cx="22212301" cy="101848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169820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749368" y="3437468"/>
            <a:ext cx="13436603" cy="903816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7" y="3437468"/>
            <a:ext cx="8453968" cy="9038168"/>
          </a:xfrm>
        </p:spPr>
        <p:txBody>
          <a:bodyPr/>
          <a:lstStyle>
            <a:lvl1pPr>
              <a:spcBef>
                <a:spcPts val="1600"/>
              </a:spcBef>
              <a:spcAft>
                <a:spcPts val="0"/>
              </a:spcAft>
              <a:defRPr sz="3733" b="0"/>
            </a:lvl1pPr>
            <a:lvl2pPr>
              <a:spcBef>
                <a:spcPts val="1600"/>
              </a:spcBef>
              <a:spcAft>
                <a:spcPts val="0"/>
              </a:spcAft>
              <a:defRPr sz="3467" baseline="0"/>
            </a:lvl2pPr>
            <a:lvl3pPr>
              <a:spcBef>
                <a:spcPts val="1600"/>
              </a:spcBef>
              <a:spcAft>
                <a:spcPts val="0"/>
              </a:spcAft>
              <a:buClr>
                <a:srgbClr val="3086AB"/>
              </a:buClr>
              <a:defRPr sz="3200"/>
            </a:lvl3pPr>
            <a:lvl4pPr marL="1375849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1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666" y="1292353"/>
            <a:ext cx="22212301" cy="13951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20692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14147800" y="11214100"/>
            <a:ext cx="0" cy="20004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0680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7" y="3437467"/>
            <a:ext cx="8453968" cy="9038171"/>
          </a:xfrm>
        </p:spPr>
        <p:txBody>
          <a:bodyPr/>
          <a:lstStyle>
            <a:lvl1pPr>
              <a:spcBef>
                <a:spcPts val="1600"/>
              </a:spcBef>
              <a:spcAft>
                <a:spcPts val="0"/>
              </a:spcAft>
              <a:buClr>
                <a:srgbClr val="2F85AA"/>
              </a:buClr>
              <a:defRPr sz="3733" b="0" baseline="0"/>
            </a:lvl1pPr>
            <a:lvl2pPr>
              <a:spcBef>
                <a:spcPts val="1600"/>
              </a:spcBef>
              <a:spcAft>
                <a:spcPts val="0"/>
              </a:spcAft>
              <a:defRPr sz="3467" baseline="0"/>
            </a:lvl2pPr>
            <a:lvl3pPr>
              <a:spcBef>
                <a:spcPts val="1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1375849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1828823" indent="-457206">
              <a:spcBef>
                <a:spcPts val="16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1338619"/>
            <a:ext cx="536448" cy="536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4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Bill &amp; Melinda Gates Foundation      |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73667" y="1292352"/>
            <a:ext cx="8453968" cy="172438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9749368" y="1303867"/>
            <a:ext cx="13436603" cy="1117177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</p:spTree>
    <p:extLst>
      <p:ext uri="{BB962C8B-B14F-4D97-AF65-F5344CB8AC3E}">
        <p14:creationId xmlns:p14="http://schemas.microsoft.com/office/powerpoint/2010/main" val="184525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7" y="3437467"/>
            <a:ext cx="8453968" cy="9038171"/>
          </a:xfrm>
        </p:spPr>
        <p:txBody>
          <a:bodyPr/>
          <a:lstStyle>
            <a:lvl1pPr>
              <a:spcBef>
                <a:spcPts val="1600"/>
              </a:spcBef>
              <a:spcAft>
                <a:spcPts val="0"/>
              </a:spcAft>
              <a:buClr>
                <a:srgbClr val="2F85AA"/>
              </a:buClr>
              <a:defRPr sz="3733" b="0" baseline="0"/>
            </a:lvl1pPr>
            <a:lvl2pPr>
              <a:spcBef>
                <a:spcPts val="1600"/>
              </a:spcBef>
              <a:spcAft>
                <a:spcPts val="0"/>
              </a:spcAft>
              <a:defRPr sz="3467" baseline="0"/>
            </a:lvl2pPr>
            <a:lvl3pPr>
              <a:spcBef>
                <a:spcPts val="1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1375849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1828823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749369" y="0"/>
            <a:ext cx="14634632" cy="13716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1338619"/>
            <a:ext cx="536448" cy="536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4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973667" y="1292352"/>
            <a:ext cx="8453968" cy="172438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19848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774771" y="7027333"/>
            <a:ext cx="4868885" cy="6688667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4823544" y="7027333"/>
            <a:ext cx="9560459" cy="6688667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7" y="3437467"/>
            <a:ext cx="8453968" cy="9038171"/>
          </a:xfrm>
        </p:spPr>
        <p:txBody>
          <a:bodyPr/>
          <a:lstStyle>
            <a:lvl1pPr>
              <a:spcBef>
                <a:spcPts val="1600"/>
              </a:spcBef>
              <a:spcAft>
                <a:spcPts val="0"/>
              </a:spcAft>
              <a:buClr>
                <a:srgbClr val="2F85AA"/>
              </a:buClr>
              <a:defRPr sz="3733" b="0" baseline="0"/>
            </a:lvl1pPr>
            <a:lvl2pPr>
              <a:spcBef>
                <a:spcPts val="1600"/>
              </a:spcBef>
              <a:spcAft>
                <a:spcPts val="0"/>
              </a:spcAft>
              <a:defRPr sz="3467" baseline="0"/>
            </a:lvl2pPr>
            <a:lvl3pPr>
              <a:spcBef>
                <a:spcPts val="1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1375849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1828823" indent="-457206">
              <a:spcBef>
                <a:spcPts val="16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774768" y="0"/>
            <a:ext cx="14609232" cy="677875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1338619"/>
            <a:ext cx="536448" cy="536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4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973667" y="1292352"/>
            <a:ext cx="8453968" cy="172438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39521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9533703" y="0"/>
            <a:ext cx="4850296" cy="677875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774769" y="0"/>
            <a:ext cx="9599907" cy="677875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774771" y="6937248"/>
            <a:ext cx="4868885" cy="677875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4829183" y="6937248"/>
            <a:ext cx="9554819" cy="677875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7" y="3437467"/>
            <a:ext cx="8453968" cy="9038171"/>
          </a:xfrm>
        </p:spPr>
        <p:txBody>
          <a:bodyPr/>
          <a:lstStyle>
            <a:lvl1pPr>
              <a:spcBef>
                <a:spcPts val="1600"/>
              </a:spcBef>
              <a:spcAft>
                <a:spcPts val="0"/>
              </a:spcAft>
              <a:buClr>
                <a:srgbClr val="2F85AA"/>
              </a:buClr>
              <a:defRPr sz="3733" b="0" baseline="0"/>
            </a:lvl1pPr>
            <a:lvl2pPr>
              <a:spcBef>
                <a:spcPts val="1600"/>
              </a:spcBef>
              <a:spcAft>
                <a:spcPts val="0"/>
              </a:spcAft>
              <a:defRPr sz="3467" baseline="0"/>
            </a:lvl2pPr>
            <a:lvl3pPr>
              <a:spcBef>
                <a:spcPts val="1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1375849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1828823" indent="-457206">
              <a:spcBef>
                <a:spcPts val="16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1338619"/>
            <a:ext cx="536448" cy="536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4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973667" y="1292352"/>
            <a:ext cx="8453968" cy="172438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89707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5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7" y="3437467"/>
            <a:ext cx="8453968" cy="9038171"/>
          </a:xfrm>
        </p:spPr>
        <p:txBody>
          <a:bodyPr/>
          <a:lstStyle>
            <a:lvl1pPr>
              <a:spcBef>
                <a:spcPts val="1600"/>
              </a:spcBef>
              <a:spcAft>
                <a:spcPts val="0"/>
              </a:spcAft>
              <a:buClr>
                <a:srgbClr val="2F85AA"/>
              </a:buClr>
              <a:defRPr sz="3733" b="0" baseline="0"/>
            </a:lvl1pPr>
            <a:lvl2pPr>
              <a:spcBef>
                <a:spcPts val="1600"/>
              </a:spcBef>
              <a:spcAft>
                <a:spcPts val="0"/>
              </a:spcAft>
              <a:defRPr sz="3467" baseline="0"/>
            </a:lvl2pPr>
            <a:lvl3pPr>
              <a:spcBef>
                <a:spcPts val="1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1375849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1828823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1338619"/>
            <a:ext cx="536448" cy="536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4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973667" y="1292352"/>
            <a:ext cx="8453968" cy="172438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9629120" y="1"/>
            <a:ext cx="4754880" cy="6802968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774767" y="1"/>
            <a:ext cx="9679427" cy="6802968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701944" y="6963836"/>
            <a:ext cx="4754880" cy="675799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774768" y="6963839"/>
            <a:ext cx="4754880" cy="675799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629120" y="6958009"/>
            <a:ext cx="4754880" cy="675799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9629120" y="1"/>
            <a:ext cx="4754880" cy="45454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774767" y="1"/>
            <a:ext cx="9679427" cy="8256104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19629120" y="4704519"/>
            <a:ext cx="4754880" cy="3551587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</a:t>
            </a:r>
            <a:r>
              <a:rPr lang="en-US" dirty="0"/>
              <a:t>on the icon to insert a new photo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701944" y="8415128"/>
            <a:ext cx="4754880" cy="530669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774768" y="8415131"/>
            <a:ext cx="4754880" cy="530669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629120" y="8409301"/>
            <a:ext cx="4754880" cy="530669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7" y="3437467"/>
            <a:ext cx="8453968" cy="9038171"/>
          </a:xfrm>
        </p:spPr>
        <p:txBody>
          <a:bodyPr/>
          <a:lstStyle>
            <a:lvl1pPr>
              <a:spcBef>
                <a:spcPts val="1600"/>
              </a:spcBef>
              <a:spcAft>
                <a:spcPts val="0"/>
              </a:spcAft>
              <a:buClr>
                <a:srgbClr val="2F85AA"/>
              </a:buClr>
              <a:defRPr sz="3733" b="0" baseline="0"/>
            </a:lvl1pPr>
            <a:lvl2pPr>
              <a:spcBef>
                <a:spcPts val="1600"/>
              </a:spcBef>
              <a:spcAft>
                <a:spcPts val="0"/>
              </a:spcAft>
              <a:defRPr sz="3467" baseline="0"/>
            </a:lvl2pPr>
            <a:lvl3pPr>
              <a:spcBef>
                <a:spcPts val="1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1375849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1828823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1338619"/>
            <a:ext cx="536448" cy="536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4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973667" y="1292352"/>
            <a:ext cx="8453968" cy="172438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15925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6 Image Grid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7" y="3437467"/>
            <a:ext cx="8453968" cy="9038171"/>
          </a:xfrm>
        </p:spPr>
        <p:txBody>
          <a:bodyPr/>
          <a:lstStyle>
            <a:lvl1pPr>
              <a:spcBef>
                <a:spcPts val="1600"/>
              </a:spcBef>
              <a:spcAft>
                <a:spcPts val="0"/>
              </a:spcAft>
              <a:buClr>
                <a:srgbClr val="2F85AA"/>
              </a:buClr>
              <a:defRPr sz="3733" b="0" baseline="0"/>
            </a:lvl1pPr>
            <a:lvl2pPr>
              <a:spcBef>
                <a:spcPts val="1600"/>
              </a:spcBef>
              <a:spcAft>
                <a:spcPts val="0"/>
              </a:spcAft>
              <a:defRPr sz="3467" baseline="0"/>
            </a:lvl2pPr>
            <a:lvl3pPr>
              <a:spcBef>
                <a:spcPts val="16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1375849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1828823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1338619"/>
            <a:ext cx="536448" cy="536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4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973667" y="1292352"/>
            <a:ext cx="8453968" cy="172438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4701944" y="6963836"/>
            <a:ext cx="4754880" cy="675799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774768" y="6963839"/>
            <a:ext cx="4754880" cy="675799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629120" y="6958009"/>
            <a:ext cx="4754880" cy="675799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701944" y="5828"/>
            <a:ext cx="4754880" cy="675799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774768" y="5831"/>
            <a:ext cx="4754880" cy="675799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629120" y="1"/>
            <a:ext cx="4754880" cy="675799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3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6" y="9833114"/>
            <a:ext cx="22212301" cy="2680621"/>
          </a:xfrm>
        </p:spPr>
        <p:txBody>
          <a:bodyPr/>
          <a:lstStyle>
            <a:lvl1pPr>
              <a:spcBef>
                <a:spcPts val="1600"/>
              </a:spcBef>
              <a:spcAft>
                <a:spcPts val="0"/>
              </a:spcAft>
              <a:defRPr sz="3733" b="0" baseline="0"/>
            </a:lvl1pPr>
            <a:lvl2pPr marL="457206" indent="-457206">
              <a:spcBef>
                <a:spcPts val="16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3467"/>
            </a:lvl2pPr>
            <a:lvl3pPr marL="914411" indent="-457206">
              <a:spcBef>
                <a:spcPts val="16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1375852" indent="-46144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1833058" indent="-457206">
              <a:spcBef>
                <a:spcPts val="16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666" y="1292353"/>
            <a:ext cx="22212301" cy="13951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52501" y="3196170"/>
            <a:ext cx="22280032" cy="631889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7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4000" cy="13716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224243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(Max of 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73666" y="3008243"/>
            <a:ext cx="22212301" cy="1023312"/>
          </a:xfrm>
        </p:spPr>
        <p:txBody>
          <a:bodyPr/>
          <a:lstStyle>
            <a:lvl1pPr>
              <a:spcBef>
                <a:spcPts val="1600"/>
              </a:spcBef>
              <a:defRPr sz="3733" b="0" baseline="0"/>
            </a:lvl1pPr>
            <a:lvl2pPr marL="457206" indent="-457206">
              <a:spcBef>
                <a:spcPts val="896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3467"/>
            </a:lvl2pPr>
            <a:lvl3pPr marL="914411" indent="-457206">
              <a:spcBef>
                <a:spcPts val="896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1375852" indent="-461440">
              <a:spcBef>
                <a:spcPts val="896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1833058" indent="-457206">
              <a:spcBef>
                <a:spcPts val="896"/>
              </a:spcBef>
              <a:defRPr baseline="0"/>
            </a:lvl5pPr>
          </a:lstStyle>
          <a:p>
            <a:pPr lvl="0"/>
            <a:r>
              <a:rPr lang="en-US"/>
              <a:t>Explanatory text goes here, up to 2 lines. This slide accommodates 21 headshots.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52503" y="4200372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571569" y="4200372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4190636" y="4200372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0809695" y="4200372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665" y="1292352"/>
            <a:ext cx="22258867" cy="172438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HEADSHOT SLIDE (MAX OF 21)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262036" y="4200372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0881103" y="4200372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7500169" y="4200372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52503" y="713266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571569" y="713266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4190636" y="713266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809695" y="713266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262036" y="713266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881103" y="713266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7500169" y="713266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952503" y="1006495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7571569" y="1006495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14190636" y="1006495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0809695" y="1006495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262036" y="1006495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10881103" y="1006495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7500169" y="10064953"/>
            <a:ext cx="2422840" cy="2422840"/>
          </a:xfrm>
          <a:noFill/>
        </p:spPr>
        <p:txBody>
          <a:bodyPr/>
          <a:lstStyle>
            <a:lvl1pPr algn="l">
              <a:defRPr sz="2133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066800" y="6845300"/>
            <a:ext cx="10002141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066800" y="2019300"/>
            <a:ext cx="10007600" cy="4470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7213600"/>
            <a:ext cx="100076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52499" y="12985800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(Max of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© Bill &amp; Melinda Gates Foundation 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952501" y="3238501"/>
            <a:ext cx="3657600" cy="3657600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4768635" y="5188067"/>
            <a:ext cx="3480677" cy="1711515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667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133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952501" y="7421035"/>
            <a:ext cx="3657600" cy="3657600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768635" y="9370600"/>
            <a:ext cx="3480677" cy="1711515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667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133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20" name="Picture Placeholder 20"/>
          <p:cNvSpPr>
            <a:spLocks noGrp="1"/>
          </p:cNvSpPr>
          <p:nvPr>
            <p:ph type="pic" sz="quarter" idx="20" hasCustomPrompt="1"/>
          </p:nvPr>
        </p:nvSpPr>
        <p:spPr>
          <a:xfrm>
            <a:off x="8515389" y="3238501"/>
            <a:ext cx="3657600" cy="3657600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12331523" y="5188067"/>
            <a:ext cx="3480677" cy="1711515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667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133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22" hasCustomPrompt="1"/>
          </p:nvPr>
        </p:nvSpPr>
        <p:spPr>
          <a:xfrm>
            <a:off x="8515389" y="7421035"/>
            <a:ext cx="3657600" cy="3657600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12331523" y="9370600"/>
            <a:ext cx="3480677" cy="1711515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667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133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2" name="Picture Placeholder 20"/>
          <p:cNvSpPr>
            <a:spLocks noGrp="1"/>
          </p:cNvSpPr>
          <p:nvPr>
            <p:ph type="pic" sz="quarter" idx="24" hasCustomPrompt="1"/>
          </p:nvPr>
        </p:nvSpPr>
        <p:spPr>
          <a:xfrm>
            <a:off x="16042024" y="3238501"/>
            <a:ext cx="3657600" cy="3657600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19858158" y="5188067"/>
            <a:ext cx="3480677" cy="1711515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667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133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4" name="Picture Placeholder 20"/>
          <p:cNvSpPr>
            <a:spLocks noGrp="1"/>
          </p:cNvSpPr>
          <p:nvPr>
            <p:ph type="pic" sz="quarter" idx="26" hasCustomPrompt="1"/>
          </p:nvPr>
        </p:nvSpPr>
        <p:spPr>
          <a:xfrm>
            <a:off x="16042024" y="7421035"/>
            <a:ext cx="3657600" cy="3657600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19858158" y="9370600"/>
            <a:ext cx="3480677" cy="1711515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667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133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973665" y="1292352"/>
            <a:ext cx="22258867" cy="172438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HEADSHOT SLIDE (MAX OF 5 – SPEAKER OR TEAM LAYOUT</a:t>
            </a:r>
          </a:p>
        </p:txBody>
      </p:sp>
    </p:spTree>
    <p:extLst>
      <p:ext uri="{BB962C8B-B14F-4D97-AF65-F5344CB8AC3E}">
        <p14:creationId xmlns:p14="http://schemas.microsoft.com/office/powerpoint/2010/main" val="318089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952501" y="8799542"/>
            <a:ext cx="22280032" cy="3904693"/>
          </a:xfrm>
        </p:spPr>
        <p:txBody>
          <a:bodyPr anchor="t"/>
          <a:lstStyle>
            <a:lvl1pPr marL="0" indent="0">
              <a:spcBef>
                <a:spcPts val="1600"/>
              </a:spcBef>
              <a:buNone/>
              <a:defRPr sz="3733" b="0" baseline="0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133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explanatory copy here.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952501" y="7857229"/>
            <a:ext cx="22280032" cy="9317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467" b="1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133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subtitle here – recommend a limit of 1 line.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15914077" y="3433567"/>
            <a:ext cx="7313739" cy="4169501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8443587" y="3447492"/>
            <a:ext cx="7306368" cy="4155576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974423" y="3441158"/>
            <a:ext cx="7307933" cy="4161909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666" y="1292353"/>
            <a:ext cx="22212301" cy="13951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848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952501" y="9008672"/>
            <a:ext cx="4949952" cy="347448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7467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457206" indent="-457206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667" baseline="0"/>
            </a:lvl2pPr>
            <a:lvl3pPr marL="910179" indent="-457206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066813" algn="l"/>
              </a:tabLst>
              <a:defRPr sz="2667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970171" y="3045581"/>
            <a:ext cx="22280032" cy="124812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733" b="0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2133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explanatory copy here.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12435184" y="4677531"/>
            <a:ext cx="4974336" cy="3974592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6693843" y="4677531"/>
            <a:ext cx="4974336" cy="3974592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952501" y="4677531"/>
            <a:ext cx="4974336" cy="3974592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>
                <a:solidFill>
                  <a:srgbClr val="000000"/>
                </a:solidFill>
              </a:rPr>
              <a:t>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666" y="1292353"/>
            <a:ext cx="22212301" cy="13951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 hasCustomPrompt="1"/>
          </p:nvPr>
        </p:nvSpPr>
        <p:spPr>
          <a:xfrm>
            <a:off x="18220099" y="4677531"/>
            <a:ext cx="4974336" cy="3974592"/>
          </a:xfrm>
          <a:noFill/>
        </p:spPr>
        <p:txBody>
          <a:bodyPr tIns="91440"/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6693843" y="9008672"/>
            <a:ext cx="4949952" cy="347448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7467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457206" indent="-457206">
              <a:spcBef>
                <a:spcPts val="1600"/>
              </a:spcBef>
              <a:buFont typeface="Wingdings" panose="05000000000000000000" pitchFamily="2" charset="2"/>
              <a:buChar char="§"/>
              <a:defRPr sz="2667" baseline="0"/>
            </a:lvl2pPr>
            <a:lvl3pPr marL="910179" indent="-457206">
              <a:spcBef>
                <a:spcPts val="1600"/>
              </a:spcBef>
              <a:buFont typeface="Arial" panose="020B0604020202020204" pitchFamily="34" charset="0"/>
              <a:buChar char="•"/>
              <a:tabLst/>
              <a:defRPr sz="2667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12435184" y="9008672"/>
            <a:ext cx="4949952" cy="347448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7467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457206" indent="-457206">
              <a:spcBef>
                <a:spcPts val="1600"/>
              </a:spcBef>
              <a:buFont typeface="Wingdings" panose="05000000000000000000" pitchFamily="2" charset="2"/>
              <a:buChar char="§"/>
              <a:defRPr sz="2667" baseline="0"/>
            </a:lvl2pPr>
            <a:lvl3pPr marL="910179" indent="-457206">
              <a:spcBef>
                <a:spcPts val="1600"/>
              </a:spcBef>
              <a:buFont typeface="Arial" panose="020B0604020202020204" pitchFamily="34" charset="0"/>
              <a:buChar char="•"/>
              <a:tabLst/>
              <a:defRPr sz="2667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18244483" y="9008672"/>
            <a:ext cx="4949952" cy="347448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7467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457206" indent="-457206">
              <a:spcBef>
                <a:spcPts val="1600"/>
              </a:spcBef>
              <a:buFont typeface="Wingdings" panose="05000000000000000000" pitchFamily="2" charset="2"/>
              <a:buChar char="§"/>
              <a:defRPr sz="2667" baseline="0"/>
            </a:lvl2pPr>
            <a:lvl3pPr marL="910179" indent="-457206">
              <a:spcBef>
                <a:spcPts val="1600"/>
              </a:spcBef>
              <a:buFont typeface="Arial" panose="020B0604020202020204" pitchFamily="34" charset="0"/>
              <a:buChar char="•"/>
              <a:tabLst/>
              <a:defRPr sz="2667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val="264373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15811739" y="711200"/>
            <a:ext cx="1" cy="1114360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15811500" y="6277570"/>
            <a:ext cx="7763085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16014700" y="6502400"/>
            <a:ext cx="7569200" cy="5346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16014700" y="709206"/>
            <a:ext cx="7569200" cy="5346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977900" y="713695"/>
            <a:ext cx="14579600" cy="111379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77900" y="12179300"/>
            <a:ext cx="14579600" cy="132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77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61864"/>
            <a:ext cx="19621500" cy="94457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7700">
              <a:spcBef>
                <a:spcPts val="3400"/>
              </a:spcBef>
              <a:buSzTx/>
              <a:buFontTx/>
              <a:buNone/>
              <a:defRPr sz="5600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5BB0-08E6-7043-83D8-586DA449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D7BD1-768E-E24F-BC3A-68EC57B5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C3AC5-0BAD-634C-9BF2-F60AF853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8800E-D42F-AA43-A643-917670304DD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4C289-B454-6046-8550-4EC6B19F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CF1BC-5A14-C047-AF3E-223F852A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235270" y="12980809"/>
            <a:ext cx="349455" cy="379591"/>
          </a:xfrm>
        </p:spPr>
        <p:txBody>
          <a:bodyPr/>
          <a:lstStyle/>
          <a:p>
            <a:fld id="{448C43F2-2BCA-F94C-94FB-9E44F5846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1066800" y="2768600"/>
            <a:ext cx="2225269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6221" y="129858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1" r:id="rId9"/>
    <p:sldLayoutId id="2147483708" r:id="rId10"/>
    <p:sldLayoutId id="2147483731" r:id="rId1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9368" y="1414540"/>
            <a:ext cx="13466229" cy="110822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338619"/>
            <a:ext cx="536448" cy="536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4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71" y="13055891"/>
            <a:ext cx="7721600" cy="41492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600" spc="53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r>
              <a:rPr lang="en-US"/>
              <a:t>© Bill &amp; Melinda Gates Foundation      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19271" y="13054715"/>
            <a:ext cx="506888" cy="41492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6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73668" y="12930485"/>
            <a:ext cx="22241933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73667" y="1281931"/>
            <a:ext cx="8453968" cy="17243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52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2438430" rtl="0" eaLnBrk="1" latinLnBrk="0" hangingPunct="1">
        <a:lnSpc>
          <a:spcPts val="6133"/>
        </a:lnSpc>
        <a:spcBef>
          <a:spcPct val="0"/>
        </a:spcBef>
        <a:buNone/>
        <a:defRPr sz="6133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2438430" rtl="0" eaLnBrk="1" latinLnBrk="0" hangingPunct="1">
        <a:spcBef>
          <a:spcPts val="1600"/>
        </a:spcBef>
        <a:buClr>
          <a:srgbClr val="2F85AA"/>
        </a:buClr>
        <a:buFont typeface="Wingdings" pitchFamily="2" charset="2"/>
        <a:buNone/>
        <a:defRPr sz="3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486841" indent="-486841" algn="l" defTabSz="2438430" rtl="0" eaLnBrk="1" latinLnBrk="0" hangingPunct="1">
        <a:spcBef>
          <a:spcPts val="16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3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918646" indent="-397938" algn="l" defTabSz="2438430" rtl="0" eaLnBrk="1" latinLnBrk="0" hangingPunct="1">
        <a:spcBef>
          <a:spcPts val="16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1066813" algn="l"/>
        </a:tabLst>
        <a:defRPr sz="32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1371617" indent="-457206" algn="l" defTabSz="2438430" rtl="0" eaLnBrk="1" latinLnBrk="0" hangingPunct="1">
        <a:spcBef>
          <a:spcPts val="16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29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1828823" indent="-457206" algn="l" defTabSz="2438430" rtl="0" eaLnBrk="1" latinLnBrk="0" hangingPunct="1">
        <a:spcBef>
          <a:spcPts val="16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29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670568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ravel@som.umarylan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jpeg"/><Relationship Id="rId4" Type="http://schemas.openxmlformats.org/officeDocument/2006/relationships/hyperlink" Target="http://virgo.igs.umaryland.edu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13" Type="http://schemas.openxmlformats.org/officeDocument/2006/relationships/image" Target="../media/image116.jpeg"/><Relationship Id="rId3" Type="http://schemas.openxmlformats.org/officeDocument/2006/relationships/image" Target="../media/image96.png"/><Relationship Id="rId7" Type="http://schemas.openxmlformats.org/officeDocument/2006/relationships/image" Target="../media/image110.jpeg"/><Relationship Id="rId12" Type="http://schemas.openxmlformats.org/officeDocument/2006/relationships/image" Target="../media/image115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jpeg"/><Relationship Id="rId11" Type="http://schemas.openxmlformats.org/officeDocument/2006/relationships/image" Target="../media/image114.jpeg"/><Relationship Id="rId5" Type="http://schemas.openxmlformats.org/officeDocument/2006/relationships/image" Target="../media/image108.png"/><Relationship Id="rId15" Type="http://schemas.openxmlformats.org/officeDocument/2006/relationships/image" Target="../media/image118.jpe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jpeg"/><Relationship Id="rId14" Type="http://schemas.openxmlformats.org/officeDocument/2006/relationships/image" Target="../media/image11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9.jpeg"/><Relationship Id="rId18" Type="http://schemas.openxmlformats.org/officeDocument/2006/relationships/image" Target="../media/image133.jpeg"/><Relationship Id="rId3" Type="http://schemas.openxmlformats.org/officeDocument/2006/relationships/image" Target="../media/image122.gif"/><Relationship Id="rId7" Type="http://schemas.openxmlformats.org/officeDocument/2006/relationships/image" Target="../media/image111.jpeg"/><Relationship Id="rId12" Type="http://schemas.openxmlformats.org/officeDocument/2006/relationships/image" Target="../media/image128.jpeg"/><Relationship Id="rId17" Type="http://schemas.openxmlformats.org/officeDocument/2006/relationships/image" Target="../media/image132.png"/><Relationship Id="rId2" Type="http://schemas.openxmlformats.org/officeDocument/2006/relationships/image" Target="../media/image96.png"/><Relationship Id="rId16" Type="http://schemas.openxmlformats.org/officeDocument/2006/relationships/hyperlink" Target="https://github.com/ravel-lab/speciateIT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emf"/><Relationship Id="rId11" Type="http://schemas.openxmlformats.org/officeDocument/2006/relationships/image" Target="../media/image127.jpeg"/><Relationship Id="rId5" Type="http://schemas.openxmlformats.org/officeDocument/2006/relationships/image" Target="../media/image124.jpeg"/><Relationship Id="rId15" Type="http://schemas.openxmlformats.org/officeDocument/2006/relationships/image" Target="../media/image131.jpeg"/><Relationship Id="rId10" Type="http://schemas.openxmlformats.org/officeDocument/2006/relationships/image" Target="../media/image2.png"/><Relationship Id="rId4" Type="http://schemas.openxmlformats.org/officeDocument/2006/relationships/image" Target="../media/image123.png"/><Relationship Id="rId9" Type="http://schemas.openxmlformats.org/officeDocument/2006/relationships/image" Target="../media/image97.png"/><Relationship Id="rId1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rogress towards an in-depth understanding of…"/>
          <p:cNvSpPr txBox="1">
            <a:spLocks noGrp="1"/>
          </p:cNvSpPr>
          <p:nvPr>
            <p:ph type="ctrTitle"/>
          </p:nvPr>
        </p:nvSpPr>
        <p:spPr>
          <a:xfrm>
            <a:off x="1066800" y="2096634"/>
            <a:ext cx="22237700" cy="4470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Exploring and translating the female genital tract microbiota</a:t>
            </a:r>
            <a:endParaRPr dirty="0"/>
          </a:p>
        </p:txBody>
      </p:sp>
      <p:sp>
        <p:nvSpPr>
          <p:cNvPr id="128" name="Jacques Ravel…"/>
          <p:cNvSpPr txBox="1">
            <a:spLocks noGrp="1"/>
          </p:cNvSpPr>
          <p:nvPr>
            <p:ph type="subTitle" sz="quarter" idx="1"/>
          </p:nvPr>
        </p:nvSpPr>
        <p:spPr>
          <a:xfrm>
            <a:off x="1066800" y="7048500"/>
            <a:ext cx="22237700" cy="259022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Jacques Ravel</a:t>
            </a:r>
            <a:r>
              <a:rPr lang="en-US" dirty="0"/>
              <a:t>, PhD</a:t>
            </a:r>
          </a:p>
          <a:p>
            <a:r>
              <a:rPr lang="en-US" dirty="0"/>
              <a:t>Professor of Microbiology and Immunology</a:t>
            </a:r>
            <a:endParaRPr dirty="0"/>
          </a:p>
          <a:p>
            <a:r>
              <a:rPr dirty="0"/>
              <a:t>Institute for Genome Sciences</a:t>
            </a:r>
          </a:p>
          <a:p>
            <a:r>
              <a:rPr dirty="0"/>
              <a:t>University of Maryland School of Medicine</a:t>
            </a:r>
          </a:p>
          <a:p>
            <a:r>
              <a:rPr u="sng" dirty="0">
                <a:hlinkClick r:id="rId3"/>
              </a:rPr>
              <a:t>jravel@som.umaryland.edu</a:t>
            </a:r>
          </a:p>
        </p:txBody>
      </p:sp>
      <p:pic>
        <p:nvPicPr>
          <p:cNvPr id="130" name="IGS_new_logo_2011_black.png" descr="IGS_new_logo_2011_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75" y="10601659"/>
            <a:ext cx="2935407" cy="193957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Progress towards an in-depth understanding of…">
            <a:extLst>
              <a:ext uri="{FF2B5EF4-FFF2-40B4-BE49-F238E27FC236}">
                <a16:creationId xmlns:a16="http://schemas.microsoft.com/office/drawing/2014/main" id="{B47C1EEC-69DF-14B7-DF63-EEFA97F07D65}"/>
              </a:ext>
            </a:extLst>
          </p:cNvPr>
          <p:cNvSpPr txBox="1">
            <a:spLocks/>
          </p:cNvSpPr>
          <p:nvPr/>
        </p:nvSpPr>
        <p:spPr>
          <a:xfrm>
            <a:off x="1066800" y="2145144"/>
            <a:ext cx="22237700" cy="447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endParaRPr lang="en-US" sz="4800" dirty="0"/>
          </a:p>
        </p:txBody>
      </p:sp>
      <p:sp>
        <p:nvSpPr>
          <p:cNvPr id="3" name="Keystone Symposia - Role of the Genital Tract Microbiome in Sexual and Reproductive Health…">
            <a:extLst>
              <a:ext uri="{FF2B5EF4-FFF2-40B4-BE49-F238E27FC236}">
                <a16:creationId xmlns:a16="http://schemas.microsoft.com/office/drawing/2014/main" id="{3B13636A-1F71-403A-61FB-E52100E77A20}"/>
              </a:ext>
            </a:extLst>
          </p:cNvPr>
          <p:cNvSpPr txBox="1"/>
          <p:nvPr/>
        </p:nvSpPr>
        <p:spPr>
          <a:xfrm>
            <a:off x="13665200" y="11751274"/>
            <a:ext cx="956032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/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Durban, South Africa</a:t>
            </a:r>
          </a:p>
          <a:p>
            <a:pPr algn="r"/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April 26, 2024</a:t>
            </a:r>
            <a:endParaRPr sz="6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Vaginal community composition and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Vaginal community composition and structure</a:t>
            </a:r>
          </a:p>
        </p:txBody>
      </p:sp>
      <p:pic>
        <p:nvPicPr>
          <p:cNvPr id="3" name="Heatmap_AllCST_new.png" descr="Heatmap_AllCST_new.png">
            <a:extLst>
              <a:ext uri="{FF2B5EF4-FFF2-40B4-BE49-F238E27FC236}">
                <a16:creationId xmlns:a16="http://schemas.microsoft.com/office/drawing/2014/main" id="{7DAADB50-C17E-CFEE-C53E-1446F32D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144501"/>
            <a:ext cx="8750968" cy="9682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84ADA689-54CE-9FA0-CA2B-D0B2949C8104}"/>
              </a:ext>
            </a:extLst>
          </p:cNvPr>
          <p:cNvGrpSpPr/>
          <p:nvPr/>
        </p:nvGrpSpPr>
        <p:grpSpPr>
          <a:xfrm>
            <a:off x="10649302" y="5532131"/>
            <a:ext cx="13186537" cy="5916470"/>
            <a:chOff x="0" y="-1"/>
            <a:chExt cx="10238380" cy="4593705"/>
          </a:xfrm>
        </p:grpSpPr>
        <p:grpSp>
          <p:nvGrpSpPr>
            <p:cNvPr id="8" name="Group">
              <a:extLst>
                <a:ext uri="{FF2B5EF4-FFF2-40B4-BE49-F238E27FC236}">
                  <a16:creationId xmlns:a16="http://schemas.microsoft.com/office/drawing/2014/main" id="{A1266871-587C-CCFC-AEE7-7A48EA799C4A}"/>
                </a:ext>
              </a:extLst>
            </p:cNvPr>
            <p:cNvGrpSpPr/>
            <p:nvPr/>
          </p:nvGrpSpPr>
          <p:grpSpPr>
            <a:xfrm>
              <a:off x="0" y="-1"/>
              <a:ext cx="10238380" cy="3962847"/>
              <a:chOff x="0" y="0"/>
              <a:chExt cx="10238379" cy="3962845"/>
            </a:xfrm>
          </p:grpSpPr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1D38639D-9B6C-5629-C445-005EBC16C620}"/>
                  </a:ext>
                </a:extLst>
              </p:cNvPr>
              <p:cNvSpPr/>
              <p:nvPr/>
            </p:nvSpPr>
            <p:spPr>
              <a:xfrm flipV="1">
                <a:off x="831424" y="695253"/>
                <a:ext cx="1" cy="88878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9BDFA885-ACB4-61A2-8EF0-8044302C14E6}"/>
                  </a:ext>
                </a:extLst>
              </p:cNvPr>
              <p:cNvSpPr/>
              <p:nvPr/>
            </p:nvSpPr>
            <p:spPr>
              <a:xfrm>
                <a:off x="263199" y="1599223"/>
                <a:ext cx="1136450" cy="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AB01870D-D775-74E7-CE1C-A7667A640FF8}"/>
                  </a:ext>
                </a:extLst>
              </p:cNvPr>
              <p:cNvSpPr/>
              <p:nvPr/>
            </p:nvSpPr>
            <p:spPr>
              <a:xfrm flipV="1">
                <a:off x="265235" y="1591182"/>
                <a:ext cx="1" cy="36209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47D7693C-C913-F26A-AF18-47EB4DC878EB}"/>
                  </a:ext>
                </a:extLst>
              </p:cNvPr>
              <p:cNvSpPr/>
              <p:nvPr/>
            </p:nvSpPr>
            <p:spPr>
              <a:xfrm flipV="1">
                <a:off x="1385285" y="1591182"/>
                <a:ext cx="1" cy="36209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5493C2A7-C11E-B478-D3BF-4358B0DB5A0A}"/>
                  </a:ext>
                </a:extLst>
              </p:cNvPr>
              <p:cNvSpPr/>
              <p:nvPr/>
            </p:nvSpPr>
            <p:spPr>
              <a:xfrm flipV="1">
                <a:off x="3470835" y="653523"/>
                <a:ext cx="1" cy="88878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AD7FED9E-279A-6B65-F3CC-C0D5F25D15EE}"/>
                  </a:ext>
                </a:extLst>
              </p:cNvPr>
              <p:cNvSpPr/>
              <p:nvPr/>
            </p:nvSpPr>
            <p:spPr>
              <a:xfrm>
                <a:off x="2902611" y="1557493"/>
                <a:ext cx="1136450" cy="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9E35B20C-8BEC-3DBE-F613-FC9173CA905F}"/>
                  </a:ext>
                </a:extLst>
              </p:cNvPr>
              <p:cNvSpPr/>
              <p:nvPr/>
            </p:nvSpPr>
            <p:spPr>
              <a:xfrm flipV="1">
                <a:off x="2904646" y="1549452"/>
                <a:ext cx="1" cy="36209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B634083B-A998-4527-B2EE-D4DC0926863D}"/>
                  </a:ext>
                </a:extLst>
              </p:cNvPr>
              <p:cNvSpPr/>
              <p:nvPr/>
            </p:nvSpPr>
            <p:spPr>
              <a:xfrm flipV="1">
                <a:off x="4024697" y="1549452"/>
                <a:ext cx="1" cy="36209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5641F1EB-054A-BAA3-4719-5CF7BBF5B67A}"/>
                  </a:ext>
                </a:extLst>
              </p:cNvPr>
              <p:cNvSpPr/>
              <p:nvPr/>
            </p:nvSpPr>
            <p:spPr>
              <a:xfrm flipV="1">
                <a:off x="5699022" y="652672"/>
                <a:ext cx="1" cy="88878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35AA011E-E4BF-0633-2776-B79EF54594E6}"/>
                  </a:ext>
                </a:extLst>
              </p:cNvPr>
              <p:cNvSpPr/>
              <p:nvPr/>
            </p:nvSpPr>
            <p:spPr>
              <a:xfrm>
                <a:off x="4681974" y="1556642"/>
                <a:ext cx="2001822" cy="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D3E7E251-4503-2B67-216A-14AD6D7978E9}"/>
                  </a:ext>
                </a:extLst>
              </p:cNvPr>
              <p:cNvSpPr/>
              <p:nvPr/>
            </p:nvSpPr>
            <p:spPr>
              <a:xfrm flipV="1">
                <a:off x="4684010" y="1548601"/>
                <a:ext cx="1" cy="362089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FD21693C-D030-9644-BB6B-6B32469C332B}"/>
                  </a:ext>
                </a:extLst>
              </p:cNvPr>
              <p:cNvSpPr/>
              <p:nvPr/>
            </p:nvSpPr>
            <p:spPr>
              <a:xfrm flipV="1">
                <a:off x="5704321" y="1548601"/>
                <a:ext cx="1" cy="362089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7F8753B9-22BB-9F40-9290-B5E20C695BAE}"/>
                  </a:ext>
                </a:extLst>
              </p:cNvPr>
              <p:cNvSpPr/>
              <p:nvPr/>
            </p:nvSpPr>
            <p:spPr>
              <a:xfrm flipV="1">
                <a:off x="6661365" y="1548601"/>
                <a:ext cx="1" cy="362089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BCD9B178-E4B0-DF10-AD07-3FE2C0A25A9C}"/>
                  </a:ext>
                </a:extLst>
              </p:cNvPr>
              <p:cNvSpPr/>
              <p:nvPr/>
            </p:nvSpPr>
            <p:spPr>
              <a:xfrm flipV="1">
                <a:off x="7488560" y="695254"/>
                <a:ext cx="6586" cy="1209903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391B1EC7-E22D-2ED2-8FCE-68F56384912F}"/>
                  </a:ext>
                </a:extLst>
              </p:cNvPr>
              <p:cNvSpPr/>
              <p:nvPr/>
            </p:nvSpPr>
            <p:spPr>
              <a:xfrm flipV="1">
                <a:off x="2184099" y="692796"/>
                <a:ext cx="9388" cy="1214818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29543DEA-C30E-07AA-5B2E-41EB9D6159CF}"/>
                  </a:ext>
                </a:extLst>
              </p:cNvPr>
              <p:cNvSpPr/>
              <p:nvPr/>
            </p:nvSpPr>
            <p:spPr>
              <a:xfrm flipV="1">
                <a:off x="260541" y="2343493"/>
                <a:ext cx="9388" cy="1214818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02B1AA36-62DC-1266-29BF-7B9587BDFA51}"/>
                  </a:ext>
                </a:extLst>
              </p:cNvPr>
              <p:cNvSpPr/>
              <p:nvPr/>
            </p:nvSpPr>
            <p:spPr>
              <a:xfrm flipV="1">
                <a:off x="6683966" y="2303509"/>
                <a:ext cx="1" cy="88878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E397DC6A-87A8-C1E8-8BF2-42813FA46828}"/>
                  </a:ext>
                </a:extLst>
              </p:cNvPr>
              <p:cNvSpPr/>
              <p:nvPr/>
            </p:nvSpPr>
            <p:spPr>
              <a:xfrm>
                <a:off x="6251504" y="3207479"/>
                <a:ext cx="2960022" cy="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3CBB32B2-43D8-AA39-846B-659C5A572B5F}"/>
                  </a:ext>
                </a:extLst>
              </p:cNvPr>
              <p:cNvSpPr/>
              <p:nvPr/>
            </p:nvSpPr>
            <p:spPr>
              <a:xfrm flipV="1">
                <a:off x="8483482" y="3203394"/>
                <a:ext cx="1" cy="36209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904046BE-DA18-7FCD-5735-7E38950BFD05}"/>
                  </a:ext>
                </a:extLst>
              </p:cNvPr>
              <p:cNvSpPr/>
              <p:nvPr/>
            </p:nvSpPr>
            <p:spPr>
              <a:xfrm flipV="1">
                <a:off x="6260390" y="3199438"/>
                <a:ext cx="1" cy="36209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id="{77F3437E-2CA9-D6EC-5894-AAF8527168E7}"/>
                  </a:ext>
                </a:extLst>
              </p:cNvPr>
              <p:cNvSpPr/>
              <p:nvPr/>
            </p:nvSpPr>
            <p:spPr>
              <a:xfrm flipV="1">
                <a:off x="7016123" y="3233315"/>
                <a:ext cx="1" cy="36209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34" name="Line">
                <a:extLst>
                  <a:ext uri="{FF2B5EF4-FFF2-40B4-BE49-F238E27FC236}">
                    <a16:creationId xmlns:a16="http://schemas.microsoft.com/office/drawing/2014/main" id="{290B123F-75CA-2D68-8A52-43BAECDB7C5A}"/>
                  </a:ext>
                </a:extLst>
              </p:cNvPr>
              <p:cNvSpPr/>
              <p:nvPr/>
            </p:nvSpPr>
            <p:spPr>
              <a:xfrm flipV="1">
                <a:off x="7771856" y="3199438"/>
                <a:ext cx="1" cy="36209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2B1C051A-B7C9-1801-BDC8-9F3E03D533C5}"/>
                  </a:ext>
                </a:extLst>
              </p:cNvPr>
              <p:cNvSpPr/>
              <p:nvPr/>
            </p:nvSpPr>
            <p:spPr>
              <a:xfrm flipV="1">
                <a:off x="1392334" y="2343493"/>
                <a:ext cx="9388" cy="1214818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8F1E899D-CB67-76A3-9F6C-61C276CEA7AC}"/>
                  </a:ext>
                </a:extLst>
              </p:cNvPr>
              <p:cNvSpPr/>
              <p:nvPr/>
            </p:nvSpPr>
            <p:spPr>
              <a:xfrm flipV="1">
                <a:off x="2156114" y="2343493"/>
                <a:ext cx="9388" cy="1214818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A3820345-7844-9087-F0C9-BC26BB005BA5}"/>
                  </a:ext>
                </a:extLst>
              </p:cNvPr>
              <p:cNvSpPr/>
              <p:nvPr/>
            </p:nvSpPr>
            <p:spPr>
              <a:xfrm flipV="1">
                <a:off x="2906208" y="2343493"/>
                <a:ext cx="9388" cy="1214818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B397D23A-2519-202F-7EA8-012390B36203}"/>
                  </a:ext>
                </a:extLst>
              </p:cNvPr>
              <p:cNvSpPr/>
              <p:nvPr/>
            </p:nvSpPr>
            <p:spPr>
              <a:xfrm flipV="1">
                <a:off x="4017937" y="2343493"/>
                <a:ext cx="9388" cy="1214818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41A61A24-F523-E947-D286-E0686EB19F77}"/>
                  </a:ext>
                </a:extLst>
              </p:cNvPr>
              <p:cNvSpPr/>
              <p:nvPr/>
            </p:nvSpPr>
            <p:spPr>
              <a:xfrm flipV="1">
                <a:off x="4689290" y="2343493"/>
                <a:ext cx="9388" cy="1214818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1F60BE24-0C51-8711-999D-8E00E08B11BE}"/>
                  </a:ext>
                </a:extLst>
              </p:cNvPr>
              <p:cNvSpPr/>
              <p:nvPr/>
            </p:nvSpPr>
            <p:spPr>
              <a:xfrm flipV="1">
                <a:off x="5694328" y="2343493"/>
                <a:ext cx="9388" cy="1214818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409A89F2-9A0A-EE1C-473B-2BDCE8B2FC6E}"/>
                  </a:ext>
                </a:extLst>
              </p:cNvPr>
              <p:cNvSpPr/>
              <p:nvPr/>
            </p:nvSpPr>
            <p:spPr>
              <a:xfrm flipV="1">
                <a:off x="7495145" y="2303510"/>
                <a:ext cx="1" cy="55533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37E8218E-94DF-924B-1563-B82254FC1864}"/>
                  </a:ext>
                </a:extLst>
              </p:cNvPr>
              <p:cNvSpPr/>
              <p:nvPr/>
            </p:nvSpPr>
            <p:spPr>
              <a:xfrm>
                <a:off x="7510106" y="2836604"/>
                <a:ext cx="2474236" cy="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6D04E096-C428-693A-2C4A-083E66371A11}"/>
                  </a:ext>
                </a:extLst>
              </p:cNvPr>
              <p:cNvSpPr/>
              <p:nvPr/>
            </p:nvSpPr>
            <p:spPr>
              <a:xfrm flipV="1">
                <a:off x="9978421" y="2846684"/>
                <a:ext cx="1" cy="72159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BC5599B2-5AE0-90D1-6D51-D90EBBB19146}"/>
                  </a:ext>
                </a:extLst>
              </p:cNvPr>
              <p:cNvSpPr/>
              <p:nvPr/>
            </p:nvSpPr>
            <p:spPr>
              <a:xfrm flipV="1">
                <a:off x="9204078" y="3199438"/>
                <a:ext cx="1" cy="36209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45" name="Square">
                <a:extLst>
                  <a:ext uri="{FF2B5EF4-FFF2-40B4-BE49-F238E27FC236}">
                    <a16:creationId xmlns:a16="http://schemas.microsoft.com/office/drawing/2014/main" id="{1703EADE-56AE-C7FB-53F2-0F8588788977}"/>
                  </a:ext>
                </a:extLst>
              </p:cNvPr>
              <p:cNvSpPr/>
              <p:nvPr/>
            </p:nvSpPr>
            <p:spPr>
              <a:xfrm>
                <a:off x="1127471" y="1846951"/>
                <a:ext cx="519918" cy="519918"/>
              </a:xfrm>
              <a:prstGeom prst="rect">
                <a:avLst/>
              </a:prstGeom>
              <a:solidFill>
                <a:srgbClr val="FF7E79">
                  <a:alpha val="7395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46" name="Square">
                <a:extLst>
                  <a:ext uri="{FF2B5EF4-FFF2-40B4-BE49-F238E27FC236}">
                    <a16:creationId xmlns:a16="http://schemas.microsoft.com/office/drawing/2014/main" id="{45DFABC6-ED8E-6BCE-0700-9A5A21E370E3}"/>
                  </a:ext>
                </a:extLst>
              </p:cNvPr>
              <p:cNvSpPr/>
              <p:nvPr/>
            </p:nvSpPr>
            <p:spPr>
              <a:xfrm>
                <a:off x="1923258" y="1846951"/>
                <a:ext cx="519918" cy="519918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47" name="Square">
                <a:extLst>
                  <a:ext uri="{FF2B5EF4-FFF2-40B4-BE49-F238E27FC236}">
                    <a16:creationId xmlns:a16="http://schemas.microsoft.com/office/drawing/2014/main" id="{09146A7B-CD4A-07E5-8155-3F403D100835}"/>
                  </a:ext>
                </a:extLst>
              </p:cNvPr>
              <p:cNvSpPr/>
              <p:nvPr/>
            </p:nvSpPr>
            <p:spPr>
              <a:xfrm>
                <a:off x="2658751" y="1846951"/>
                <a:ext cx="519918" cy="519918"/>
              </a:xfrm>
              <a:prstGeom prst="rect">
                <a:avLst/>
              </a:prstGeom>
              <a:solidFill>
                <a:srgbClr val="FF93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48" name="Square">
                <a:extLst>
                  <a:ext uri="{FF2B5EF4-FFF2-40B4-BE49-F238E27FC236}">
                    <a16:creationId xmlns:a16="http://schemas.microsoft.com/office/drawing/2014/main" id="{7C0C4D27-AFB8-EA6B-9554-2D4008C37138}"/>
                  </a:ext>
                </a:extLst>
              </p:cNvPr>
              <p:cNvSpPr/>
              <p:nvPr/>
            </p:nvSpPr>
            <p:spPr>
              <a:xfrm>
                <a:off x="3768542" y="1846951"/>
                <a:ext cx="519917" cy="519918"/>
              </a:xfrm>
              <a:prstGeom prst="rect">
                <a:avLst/>
              </a:prstGeom>
              <a:solidFill>
                <a:srgbClr val="FFD4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49" name="Square">
                <a:extLst>
                  <a:ext uri="{FF2B5EF4-FFF2-40B4-BE49-F238E27FC236}">
                    <a16:creationId xmlns:a16="http://schemas.microsoft.com/office/drawing/2014/main" id="{7D984EAF-82BB-C6E8-32FE-5B3B7982A09F}"/>
                  </a:ext>
                </a:extLst>
              </p:cNvPr>
              <p:cNvSpPr/>
              <p:nvPr/>
            </p:nvSpPr>
            <p:spPr>
              <a:xfrm>
                <a:off x="4431774" y="1846951"/>
                <a:ext cx="519917" cy="519918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50" name="Square">
                <a:extLst>
                  <a:ext uri="{FF2B5EF4-FFF2-40B4-BE49-F238E27FC236}">
                    <a16:creationId xmlns:a16="http://schemas.microsoft.com/office/drawing/2014/main" id="{F2B3C774-5DC8-6901-ED5D-20261E162DB8}"/>
                  </a:ext>
                </a:extLst>
              </p:cNvPr>
              <p:cNvSpPr/>
              <p:nvPr/>
            </p:nvSpPr>
            <p:spPr>
              <a:xfrm>
                <a:off x="5449624" y="1846951"/>
                <a:ext cx="519917" cy="519918"/>
              </a:xfrm>
              <a:prstGeom prst="rect">
                <a:avLst/>
              </a:prstGeom>
              <a:solidFill>
                <a:srgbClr val="0091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51" name="Square">
                <a:extLst>
                  <a:ext uri="{FF2B5EF4-FFF2-40B4-BE49-F238E27FC236}">
                    <a16:creationId xmlns:a16="http://schemas.microsoft.com/office/drawing/2014/main" id="{F0685FD6-9FC4-8D5B-AB7C-904E8C4A9B4E}"/>
                  </a:ext>
                </a:extLst>
              </p:cNvPr>
              <p:cNvSpPr/>
              <p:nvPr/>
            </p:nvSpPr>
            <p:spPr>
              <a:xfrm>
                <a:off x="6421203" y="1846951"/>
                <a:ext cx="519918" cy="519918"/>
              </a:xfrm>
              <a:prstGeom prst="rect">
                <a:avLst/>
              </a:prstGeom>
              <a:solidFill>
                <a:srgbClr val="9437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52" name="Square">
                <a:extLst>
                  <a:ext uri="{FF2B5EF4-FFF2-40B4-BE49-F238E27FC236}">
                    <a16:creationId xmlns:a16="http://schemas.microsoft.com/office/drawing/2014/main" id="{FE4B6D98-3AED-4367-FAE1-05F4CA403501}"/>
                  </a:ext>
                </a:extLst>
              </p:cNvPr>
              <p:cNvSpPr/>
              <p:nvPr/>
            </p:nvSpPr>
            <p:spPr>
              <a:xfrm>
                <a:off x="7203961" y="1846951"/>
                <a:ext cx="519918" cy="519918"/>
              </a:xfrm>
              <a:prstGeom prst="rect">
                <a:avLst/>
              </a:prstGeom>
              <a:solidFill>
                <a:srgbClr val="FFFB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53" name="Square">
                <a:extLst>
                  <a:ext uri="{FF2B5EF4-FFF2-40B4-BE49-F238E27FC236}">
                    <a16:creationId xmlns:a16="http://schemas.microsoft.com/office/drawing/2014/main" id="{BD57DF76-EA05-F7BA-81D9-013F26C7109E}"/>
                  </a:ext>
                </a:extLst>
              </p:cNvPr>
              <p:cNvSpPr/>
              <p:nvPr/>
            </p:nvSpPr>
            <p:spPr>
              <a:xfrm>
                <a:off x="0" y="3442004"/>
                <a:ext cx="519917" cy="519918"/>
              </a:xfrm>
              <a:prstGeom prst="rect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54" name="Square">
                <a:extLst>
                  <a:ext uri="{FF2B5EF4-FFF2-40B4-BE49-F238E27FC236}">
                    <a16:creationId xmlns:a16="http://schemas.microsoft.com/office/drawing/2014/main" id="{6BB10F3B-90B0-997F-20F1-4D963EC1616F}"/>
                  </a:ext>
                </a:extLst>
              </p:cNvPr>
              <p:cNvSpPr/>
              <p:nvPr/>
            </p:nvSpPr>
            <p:spPr>
              <a:xfrm>
                <a:off x="1135300" y="3442004"/>
                <a:ext cx="519918" cy="519918"/>
              </a:xfrm>
              <a:prstGeom prst="rect">
                <a:avLst/>
              </a:prstGeom>
              <a:solidFill>
                <a:srgbClr val="FF7E79">
                  <a:alpha val="67021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55" name="Square">
                <a:extLst>
                  <a:ext uri="{FF2B5EF4-FFF2-40B4-BE49-F238E27FC236}">
                    <a16:creationId xmlns:a16="http://schemas.microsoft.com/office/drawing/2014/main" id="{FC2CFA3A-1AD8-FE1D-B24A-3639546A0083}"/>
                  </a:ext>
                </a:extLst>
              </p:cNvPr>
              <p:cNvSpPr/>
              <p:nvPr/>
            </p:nvSpPr>
            <p:spPr>
              <a:xfrm>
                <a:off x="1900974" y="3442004"/>
                <a:ext cx="519918" cy="519918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56" name="Square">
                <a:extLst>
                  <a:ext uri="{FF2B5EF4-FFF2-40B4-BE49-F238E27FC236}">
                    <a16:creationId xmlns:a16="http://schemas.microsoft.com/office/drawing/2014/main" id="{EFF18065-564F-7548-06DF-42184D6A14A0}"/>
                  </a:ext>
                </a:extLst>
              </p:cNvPr>
              <p:cNvSpPr/>
              <p:nvPr/>
            </p:nvSpPr>
            <p:spPr>
              <a:xfrm>
                <a:off x="2658903" y="3442004"/>
                <a:ext cx="519918" cy="519918"/>
              </a:xfrm>
              <a:prstGeom prst="rect">
                <a:avLst/>
              </a:prstGeom>
              <a:solidFill>
                <a:srgbClr val="FF93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57" name="Square">
                <a:extLst>
                  <a:ext uri="{FF2B5EF4-FFF2-40B4-BE49-F238E27FC236}">
                    <a16:creationId xmlns:a16="http://schemas.microsoft.com/office/drawing/2014/main" id="{B379CCD8-3EF3-103C-719D-DF2D5A3CDA6B}"/>
                  </a:ext>
                </a:extLst>
              </p:cNvPr>
              <p:cNvSpPr/>
              <p:nvPr/>
            </p:nvSpPr>
            <p:spPr>
              <a:xfrm>
                <a:off x="3758719" y="3442004"/>
                <a:ext cx="519918" cy="519918"/>
              </a:xfrm>
              <a:prstGeom prst="rect">
                <a:avLst/>
              </a:prstGeom>
              <a:solidFill>
                <a:srgbClr val="FFD4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58" name="Square">
                <a:extLst>
                  <a:ext uri="{FF2B5EF4-FFF2-40B4-BE49-F238E27FC236}">
                    <a16:creationId xmlns:a16="http://schemas.microsoft.com/office/drawing/2014/main" id="{41A84A08-DC85-7DEA-AEA6-D60EE30E4833}"/>
                  </a:ext>
                </a:extLst>
              </p:cNvPr>
              <p:cNvSpPr/>
              <p:nvPr/>
            </p:nvSpPr>
            <p:spPr>
              <a:xfrm>
                <a:off x="4430167" y="3442004"/>
                <a:ext cx="519918" cy="519918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59" name="Square">
                <a:extLst>
                  <a:ext uri="{FF2B5EF4-FFF2-40B4-BE49-F238E27FC236}">
                    <a16:creationId xmlns:a16="http://schemas.microsoft.com/office/drawing/2014/main" id="{B36DEBA0-8CBB-6F85-7374-427D0D29DE08}"/>
                  </a:ext>
                </a:extLst>
              </p:cNvPr>
              <p:cNvSpPr/>
              <p:nvPr/>
            </p:nvSpPr>
            <p:spPr>
              <a:xfrm>
                <a:off x="5440323" y="3442004"/>
                <a:ext cx="519918" cy="519918"/>
              </a:xfrm>
              <a:prstGeom prst="rect">
                <a:avLst/>
              </a:prstGeom>
              <a:solidFill>
                <a:srgbClr val="0091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60" name="Square">
                <a:extLst>
                  <a:ext uri="{FF2B5EF4-FFF2-40B4-BE49-F238E27FC236}">
                    <a16:creationId xmlns:a16="http://schemas.microsoft.com/office/drawing/2014/main" id="{6F43C782-3AB9-EB83-01D5-E32B2299B6B7}"/>
                  </a:ext>
                </a:extLst>
              </p:cNvPr>
              <p:cNvSpPr/>
              <p:nvPr/>
            </p:nvSpPr>
            <p:spPr>
              <a:xfrm>
                <a:off x="6067533" y="3442004"/>
                <a:ext cx="519918" cy="519918"/>
              </a:xfrm>
              <a:prstGeom prst="rect">
                <a:avLst/>
              </a:prstGeom>
              <a:solidFill>
                <a:srgbClr val="73FD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61" name="Square">
                <a:extLst>
                  <a:ext uri="{FF2B5EF4-FFF2-40B4-BE49-F238E27FC236}">
                    <a16:creationId xmlns:a16="http://schemas.microsoft.com/office/drawing/2014/main" id="{9B366558-B6AB-BA17-0262-7E03AF9EDAE4}"/>
                  </a:ext>
                </a:extLst>
              </p:cNvPr>
              <p:cNvSpPr/>
              <p:nvPr/>
            </p:nvSpPr>
            <p:spPr>
              <a:xfrm>
                <a:off x="6768165" y="3442004"/>
                <a:ext cx="519917" cy="519918"/>
              </a:xfrm>
              <a:prstGeom prst="rect">
                <a:avLst/>
              </a:prstGeom>
              <a:solidFill>
                <a:srgbClr val="FF8A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62" name="Square">
                <a:extLst>
                  <a:ext uri="{FF2B5EF4-FFF2-40B4-BE49-F238E27FC236}">
                    <a16:creationId xmlns:a16="http://schemas.microsoft.com/office/drawing/2014/main" id="{F21AD06C-C553-3BD9-35CF-F742F0EADB50}"/>
                  </a:ext>
                </a:extLst>
              </p:cNvPr>
              <p:cNvSpPr/>
              <p:nvPr/>
            </p:nvSpPr>
            <p:spPr>
              <a:xfrm>
                <a:off x="7515932" y="3442004"/>
                <a:ext cx="519918" cy="519918"/>
              </a:xfrm>
              <a:prstGeom prst="rect">
                <a:avLst/>
              </a:prstGeom>
              <a:solidFill>
                <a:srgbClr val="D78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63" name="Square">
                <a:extLst>
                  <a:ext uri="{FF2B5EF4-FFF2-40B4-BE49-F238E27FC236}">
                    <a16:creationId xmlns:a16="http://schemas.microsoft.com/office/drawing/2014/main" id="{E91F157F-2E42-B3BE-3A57-87CECB440BA6}"/>
                  </a:ext>
                </a:extLst>
              </p:cNvPr>
              <p:cNvSpPr/>
              <p:nvPr/>
            </p:nvSpPr>
            <p:spPr>
              <a:xfrm>
                <a:off x="8234541" y="3442004"/>
                <a:ext cx="519918" cy="519918"/>
              </a:xfrm>
              <a:prstGeom prst="rect">
                <a:avLst/>
              </a:prstGeom>
              <a:solidFill>
                <a:srgbClr val="FF2F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28" name="Square">
                <a:extLst>
                  <a:ext uri="{FF2B5EF4-FFF2-40B4-BE49-F238E27FC236}">
                    <a16:creationId xmlns:a16="http://schemas.microsoft.com/office/drawing/2014/main" id="{27FD2968-76FD-2407-8C11-005BCD966911}"/>
                  </a:ext>
                </a:extLst>
              </p:cNvPr>
              <p:cNvSpPr/>
              <p:nvPr/>
            </p:nvSpPr>
            <p:spPr>
              <a:xfrm>
                <a:off x="9718463" y="3442004"/>
                <a:ext cx="519917" cy="519918"/>
              </a:xfrm>
              <a:prstGeom prst="rect">
                <a:avLst/>
              </a:prstGeom>
              <a:solidFill>
                <a:srgbClr val="FFFB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29" name="Square">
                <a:extLst>
                  <a:ext uri="{FF2B5EF4-FFF2-40B4-BE49-F238E27FC236}">
                    <a16:creationId xmlns:a16="http://schemas.microsoft.com/office/drawing/2014/main" id="{5C3F3A22-30C6-2BEF-B446-7DA4B3A82DCD}"/>
                  </a:ext>
                </a:extLst>
              </p:cNvPr>
              <p:cNvSpPr/>
              <p:nvPr/>
            </p:nvSpPr>
            <p:spPr>
              <a:xfrm>
                <a:off x="571466" y="37213"/>
                <a:ext cx="519917" cy="519917"/>
              </a:xfrm>
              <a:prstGeom prst="rect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30" name="Square">
                <a:extLst>
                  <a:ext uri="{FF2B5EF4-FFF2-40B4-BE49-F238E27FC236}">
                    <a16:creationId xmlns:a16="http://schemas.microsoft.com/office/drawing/2014/main" id="{3C4AE8C4-EBC8-B48E-E2FE-5C31C99D78DF}"/>
                  </a:ext>
                </a:extLst>
              </p:cNvPr>
              <p:cNvSpPr/>
              <p:nvPr/>
            </p:nvSpPr>
            <p:spPr>
              <a:xfrm>
                <a:off x="1928834" y="37213"/>
                <a:ext cx="519918" cy="519917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31" name="Square">
                <a:extLst>
                  <a:ext uri="{FF2B5EF4-FFF2-40B4-BE49-F238E27FC236}">
                    <a16:creationId xmlns:a16="http://schemas.microsoft.com/office/drawing/2014/main" id="{EC5912BB-648E-520A-D016-3577A9CAF34B}"/>
                  </a:ext>
                </a:extLst>
              </p:cNvPr>
              <p:cNvSpPr/>
              <p:nvPr/>
            </p:nvSpPr>
            <p:spPr>
              <a:xfrm>
                <a:off x="3213065" y="37213"/>
                <a:ext cx="519918" cy="519917"/>
              </a:xfrm>
              <a:prstGeom prst="rect">
                <a:avLst/>
              </a:prstGeom>
              <a:solidFill>
                <a:srgbClr val="FF93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47" name="Square">
                <a:extLst>
                  <a:ext uri="{FF2B5EF4-FFF2-40B4-BE49-F238E27FC236}">
                    <a16:creationId xmlns:a16="http://schemas.microsoft.com/office/drawing/2014/main" id="{10C6232D-2551-3D2B-058A-8A2D5816B0B6}"/>
                  </a:ext>
                </a:extLst>
              </p:cNvPr>
              <p:cNvSpPr/>
              <p:nvPr/>
            </p:nvSpPr>
            <p:spPr>
              <a:xfrm>
                <a:off x="5422925" y="37213"/>
                <a:ext cx="519918" cy="519917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48" name="Square">
                <a:extLst>
                  <a:ext uri="{FF2B5EF4-FFF2-40B4-BE49-F238E27FC236}">
                    <a16:creationId xmlns:a16="http://schemas.microsoft.com/office/drawing/2014/main" id="{9780A0B6-0C80-23F1-FD0D-A7420D4D7659}"/>
                  </a:ext>
                </a:extLst>
              </p:cNvPr>
              <p:cNvSpPr/>
              <p:nvPr/>
            </p:nvSpPr>
            <p:spPr>
              <a:xfrm>
                <a:off x="7235187" y="37213"/>
                <a:ext cx="519917" cy="519917"/>
              </a:xfrm>
              <a:prstGeom prst="rect">
                <a:avLst/>
              </a:prstGeom>
              <a:solidFill>
                <a:srgbClr val="FFFB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49" name="Square">
                <a:extLst>
                  <a:ext uri="{FF2B5EF4-FFF2-40B4-BE49-F238E27FC236}">
                    <a16:creationId xmlns:a16="http://schemas.microsoft.com/office/drawing/2014/main" id="{068953F5-3B81-0491-EB8C-A77656884250}"/>
                  </a:ext>
                </a:extLst>
              </p:cNvPr>
              <p:cNvSpPr/>
              <p:nvPr/>
            </p:nvSpPr>
            <p:spPr>
              <a:xfrm>
                <a:off x="12931" y="1846951"/>
                <a:ext cx="519917" cy="519918"/>
              </a:xfrm>
              <a:prstGeom prst="rect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50" name="I">
                <a:extLst>
                  <a:ext uri="{FF2B5EF4-FFF2-40B4-BE49-F238E27FC236}">
                    <a16:creationId xmlns:a16="http://schemas.microsoft.com/office/drawing/2014/main" id="{FB8572F7-D14F-12B2-319A-A5D9AE0316DC}"/>
                  </a:ext>
                </a:extLst>
              </p:cNvPr>
              <p:cNvSpPr txBox="1"/>
              <p:nvPr/>
            </p:nvSpPr>
            <p:spPr>
              <a:xfrm>
                <a:off x="721593" y="-1"/>
                <a:ext cx="173905" cy="5275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8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</a:t>
                </a:r>
              </a:p>
            </p:txBody>
          </p:sp>
          <p:sp>
            <p:nvSpPr>
              <p:cNvPr id="151" name="II">
                <a:extLst>
                  <a:ext uri="{FF2B5EF4-FFF2-40B4-BE49-F238E27FC236}">
                    <a16:creationId xmlns:a16="http://schemas.microsoft.com/office/drawing/2014/main" id="{70733A01-8777-59BC-D7E7-17D3A5FA3B35}"/>
                  </a:ext>
                </a:extLst>
              </p:cNvPr>
              <p:cNvSpPr txBox="1"/>
              <p:nvPr/>
            </p:nvSpPr>
            <p:spPr>
              <a:xfrm>
                <a:off x="2084608" y="0"/>
                <a:ext cx="409850" cy="527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8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II</a:t>
                </a:r>
              </a:p>
            </p:txBody>
          </p:sp>
          <p:sp>
            <p:nvSpPr>
              <p:cNvPr id="152" name="III">
                <a:extLst>
                  <a:ext uri="{FF2B5EF4-FFF2-40B4-BE49-F238E27FC236}">
                    <a16:creationId xmlns:a16="http://schemas.microsoft.com/office/drawing/2014/main" id="{6528E610-8666-2CB1-6397-E137F2E4C175}"/>
                  </a:ext>
                </a:extLst>
              </p:cNvPr>
              <p:cNvSpPr txBox="1"/>
              <p:nvPr/>
            </p:nvSpPr>
            <p:spPr>
              <a:xfrm>
                <a:off x="3320623" y="-1"/>
                <a:ext cx="342184" cy="5275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8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3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III</a:t>
                </a:r>
              </a:p>
            </p:txBody>
          </p:sp>
          <p:sp>
            <p:nvSpPr>
              <p:cNvPr id="153" name="IV">
                <a:extLst>
                  <a:ext uri="{FF2B5EF4-FFF2-40B4-BE49-F238E27FC236}">
                    <a16:creationId xmlns:a16="http://schemas.microsoft.com/office/drawing/2014/main" id="{84C3F03C-E0F6-8D84-3539-BE00093C1E0E}"/>
                  </a:ext>
                </a:extLst>
              </p:cNvPr>
              <p:cNvSpPr txBox="1"/>
              <p:nvPr/>
            </p:nvSpPr>
            <p:spPr>
              <a:xfrm>
                <a:off x="5527758" y="-1"/>
                <a:ext cx="398656" cy="5275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8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IV</a:t>
                </a:r>
              </a:p>
            </p:txBody>
          </p:sp>
          <p:sp>
            <p:nvSpPr>
              <p:cNvPr id="154" name="V">
                <a:extLst>
                  <a:ext uri="{FF2B5EF4-FFF2-40B4-BE49-F238E27FC236}">
                    <a16:creationId xmlns:a16="http://schemas.microsoft.com/office/drawing/2014/main" id="{75EBB6B9-D9E6-BCD3-6A9B-2F62DD3F6561}"/>
                  </a:ext>
                </a:extLst>
              </p:cNvPr>
              <p:cNvSpPr txBox="1"/>
              <p:nvPr/>
            </p:nvSpPr>
            <p:spPr>
              <a:xfrm>
                <a:off x="7342746" y="12699"/>
                <a:ext cx="314516" cy="5275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8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32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V</a:t>
                </a:r>
              </a:p>
            </p:txBody>
          </p:sp>
          <p:sp>
            <p:nvSpPr>
              <p:cNvPr id="155" name="I-A">
                <a:extLst>
                  <a:ext uri="{FF2B5EF4-FFF2-40B4-BE49-F238E27FC236}">
                    <a16:creationId xmlns:a16="http://schemas.microsoft.com/office/drawing/2014/main" id="{58D11635-9FD5-3DF6-03C6-82F0159E5D74}"/>
                  </a:ext>
                </a:extLst>
              </p:cNvPr>
              <p:cNvSpPr txBox="1"/>
              <p:nvPr/>
            </p:nvSpPr>
            <p:spPr>
              <a:xfrm>
                <a:off x="44289" y="1900655"/>
                <a:ext cx="525657" cy="362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I-A</a:t>
                </a:r>
              </a:p>
            </p:txBody>
          </p:sp>
          <p:sp>
            <p:nvSpPr>
              <p:cNvPr id="156" name="I-B">
                <a:extLst>
                  <a:ext uri="{FF2B5EF4-FFF2-40B4-BE49-F238E27FC236}">
                    <a16:creationId xmlns:a16="http://schemas.microsoft.com/office/drawing/2014/main" id="{13EC5665-5B41-3391-B54A-900FA54FE86B}"/>
                  </a:ext>
                </a:extLst>
              </p:cNvPr>
              <p:cNvSpPr txBox="1"/>
              <p:nvPr/>
            </p:nvSpPr>
            <p:spPr>
              <a:xfrm>
                <a:off x="1207061" y="1887955"/>
                <a:ext cx="612865" cy="4705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1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I-B</a:t>
                </a:r>
              </a:p>
            </p:txBody>
          </p:sp>
          <p:sp>
            <p:nvSpPr>
              <p:cNvPr id="157" name="III-A">
                <a:extLst>
                  <a:ext uri="{FF2B5EF4-FFF2-40B4-BE49-F238E27FC236}">
                    <a16:creationId xmlns:a16="http://schemas.microsoft.com/office/drawing/2014/main" id="{EDC57491-45E1-6659-A128-FCD565428120}"/>
                  </a:ext>
                </a:extLst>
              </p:cNvPr>
              <p:cNvSpPr txBox="1"/>
              <p:nvPr/>
            </p:nvSpPr>
            <p:spPr>
              <a:xfrm>
                <a:off x="2656901" y="1887955"/>
                <a:ext cx="769509" cy="362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2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III-A</a:t>
                </a:r>
              </a:p>
            </p:txBody>
          </p:sp>
          <p:sp>
            <p:nvSpPr>
              <p:cNvPr id="158" name="III-B">
                <a:extLst>
                  <a:ext uri="{FF2B5EF4-FFF2-40B4-BE49-F238E27FC236}">
                    <a16:creationId xmlns:a16="http://schemas.microsoft.com/office/drawing/2014/main" id="{03A2862A-6848-CF23-2D1E-4C03191802C3}"/>
                  </a:ext>
                </a:extLst>
              </p:cNvPr>
              <p:cNvSpPr txBox="1"/>
              <p:nvPr/>
            </p:nvSpPr>
            <p:spPr>
              <a:xfrm>
                <a:off x="3771357" y="1913355"/>
                <a:ext cx="858197" cy="362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1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III-B</a:t>
                </a:r>
              </a:p>
            </p:txBody>
          </p:sp>
          <p:sp>
            <p:nvSpPr>
              <p:cNvPr id="159" name="IV-A">
                <a:extLst>
                  <a:ext uri="{FF2B5EF4-FFF2-40B4-BE49-F238E27FC236}">
                    <a16:creationId xmlns:a16="http://schemas.microsoft.com/office/drawing/2014/main" id="{AC723AB6-D1E7-603B-C03B-DE6EED7C14CF}"/>
                  </a:ext>
                </a:extLst>
              </p:cNvPr>
              <p:cNvSpPr txBox="1"/>
              <p:nvPr/>
            </p:nvSpPr>
            <p:spPr>
              <a:xfrm>
                <a:off x="4434199" y="1926055"/>
                <a:ext cx="832438" cy="362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IV-A</a:t>
                </a:r>
              </a:p>
            </p:txBody>
          </p:sp>
          <p:sp>
            <p:nvSpPr>
              <p:cNvPr id="160" name="IV-B">
                <a:extLst>
                  <a:ext uri="{FF2B5EF4-FFF2-40B4-BE49-F238E27FC236}">
                    <a16:creationId xmlns:a16="http://schemas.microsoft.com/office/drawing/2014/main" id="{B38AFEB0-5BC8-94C8-C070-FC316BCCC3B0}"/>
                  </a:ext>
                </a:extLst>
              </p:cNvPr>
              <p:cNvSpPr txBox="1"/>
              <p:nvPr/>
            </p:nvSpPr>
            <p:spPr>
              <a:xfrm>
                <a:off x="5419851" y="1913355"/>
                <a:ext cx="877965" cy="362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1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IV-B</a:t>
                </a:r>
              </a:p>
            </p:txBody>
          </p:sp>
          <p:sp>
            <p:nvSpPr>
              <p:cNvPr id="161" name="IV-C">
                <a:extLst>
                  <a:ext uri="{FF2B5EF4-FFF2-40B4-BE49-F238E27FC236}">
                    <a16:creationId xmlns:a16="http://schemas.microsoft.com/office/drawing/2014/main" id="{A61EEE0E-227A-E211-B489-33EBA83EB2EC}"/>
                  </a:ext>
                </a:extLst>
              </p:cNvPr>
              <p:cNvSpPr txBox="1"/>
              <p:nvPr/>
            </p:nvSpPr>
            <p:spPr>
              <a:xfrm>
                <a:off x="6401761" y="1926291"/>
                <a:ext cx="699485" cy="362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IV-C</a:t>
                </a:r>
              </a:p>
            </p:txBody>
          </p:sp>
          <p:sp>
            <p:nvSpPr>
              <p:cNvPr id="162" name="IV-C0">
                <a:extLst>
                  <a:ext uri="{FF2B5EF4-FFF2-40B4-BE49-F238E27FC236}">
                    <a16:creationId xmlns:a16="http://schemas.microsoft.com/office/drawing/2014/main" id="{BEBD3EF1-B5E0-D6D4-EC79-789E34480DD5}"/>
                  </a:ext>
                </a:extLst>
              </p:cNvPr>
              <p:cNvSpPr txBox="1"/>
              <p:nvPr/>
            </p:nvSpPr>
            <p:spPr>
              <a:xfrm>
                <a:off x="6002733" y="3518020"/>
                <a:ext cx="845087" cy="3427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17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IV-C0</a:t>
                </a:r>
              </a:p>
            </p:txBody>
          </p:sp>
          <p:sp>
            <p:nvSpPr>
              <p:cNvPr id="163" name="IV-C1">
                <a:extLst>
                  <a:ext uri="{FF2B5EF4-FFF2-40B4-BE49-F238E27FC236}">
                    <a16:creationId xmlns:a16="http://schemas.microsoft.com/office/drawing/2014/main" id="{7FEA4F0C-DDDD-7301-3ED7-656FC34BD34E}"/>
                  </a:ext>
                </a:extLst>
              </p:cNvPr>
              <p:cNvSpPr txBox="1"/>
              <p:nvPr/>
            </p:nvSpPr>
            <p:spPr>
              <a:xfrm>
                <a:off x="6743262" y="3518020"/>
                <a:ext cx="811947" cy="3427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17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IV-C1</a:t>
                </a:r>
              </a:p>
            </p:txBody>
          </p:sp>
          <p:sp>
            <p:nvSpPr>
              <p:cNvPr id="164" name="IV-C2">
                <a:extLst>
                  <a:ext uri="{FF2B5EF4-FFF2-40B4-BE49-F238E27FC236}">
                    <a16:creationId xmlns:a16="http://schemas.microsoft.com/office/drawing/2014/main" id="{850224A9-E3C8-5038-FDB3-7969B86E8940}"/>
                  </a:ext>
                </a:extLst>
              </p:cNvPr>
              <p:cNvSpPr txBox="1"/>
              <p:nvPr/>
            </p:nvSpPr>
            <p:spPr>
              <a:xfrm>
                <a:off x="7471090" y="3530720"/>
                <a:ext cx="848049" cy="3427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17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IV-C2</a:t>
                </a:r>
              </a:p>
            </p:txBody>
          </p:sp>
          <p:sp>
            <p:nvSpPr>
              <p:cNvPr id="165" name="IV-C3">
                <a:extLst>
                  <a:ext uri="{FF2B5EF4-FFF2-40B4-BE49-F238E27FC236}">
                    <a16:creationId xmlns:a16="http://schemas.microsoft.com/office/drawing/2014/main" id="{9D4AD241-F155-15D7-FB97-FB5D2DB9A4C4}"/>
                  </a:ext>
                </a:extLst>
              </p:cNvPr>
              <p:cNvSpPr txBox="1"/>
              <p:nvPr/>
            </p:nvSpPr>
            <p:spPr>
              <a:xfrm>
                <a:off x="8176245" y="3518020"/>
                <a:ext cx="757682" cy="3427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17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IV-C3</a:t>
                </a:r>
              </a:p>
            </p:txBody>
          </p:sp>
          <p:sp>
            <p:nvSpPr>
              <p:cNvPr id="166" name="V">
                <a:extLst>
                  <a:ext uri="{FF2B5EF4-FFF2-40B4-BE49-F238E27FC236}">
                    <a16:creationId xmlns:a16="http://schemas.microsoft.com/office/drawing/2014/main" id="{66B302E7-8CCA-9BD3-D469-B9C78235EF72}"/>
                  </a:ext>
                </a:extLst>
              </p:cNvPr>
              <p:cNvSpPr txBox="1"/>
              <p:nvPr/>
            </p:nvSpPr>
            <p:spPr>
              <a:xfrm>
                <a:off x="7342746" y="1926055"/>
                <a:ext cx="404189" cy="4425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V</a:t>
                </a:r>
              </a:p>
            </p:txBody>
          </p:sp>
          <p:sp>
            <p:nvSpPr>
              <p:cNvPr id="167" name="II">
                <a:extLst>
                  <a:ext uri="{FF2B5EF4-FFF2-40B4-BE49-F238E27FC236}">
                    <a16:creationId xmlns:a16="http://schemas.microsoft.com/office/drawing/2014/main" id="{FF8FC4CD-A74D-DEAE-7357-7C8F8A482428}"/>
                  </a:ext>
                </a:extLst>
              </p:cNvPr>
              <p:cNvSpPr txBox="1"/>
              <p:nvPr/>
            </p:nvSpPr>
            <p:spPr>
              <a:xfrm>
                <a:off x="2056482" y="1887955"/>
                <a:ext cx="441066" cy="496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II</a:t>
                </a:r>
              </a:p>
            </p:txBody>
          </p:sp>
          <p:sp>
            <p:nvSpPr>
              <p:cNvPr id="168" name="V">
                <a:extLst>
                  <a:ext uri="{FF2B5EF4-FFF2-40B4-BE49-F238E27FC236}">
                    <a16:creationId xmlns:a16="http://schemas.microsoft.com/office/drawing/2014/main" id="{0F92A7B8-63DC-2379-84F7-E7CB9799A2A7}"/>
                  </a:ext>
                </a:extLst>
              </p:cNvPr>
              <p:cNvSpPr txBox="1"/>
              <p:nvPr/>
            </p:nvSpPr>
            <p:spPr>
              <a:xfrm>
                <a:off x="9878739" y="3518020"/>
                <a:ext cx="219884" cy="3427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19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V</a:t>
                </a:r>
              </a:p>
            </p:txBody>
          </p:sp>
          <p:sp>
            <p:nvSpPr>
              <p:cNvPr id="169" name="Square">
                <a:extLst>
                  <a:ext uri="{FF2B5EF4-FFF2-40B4-BE49-F238E27FC236}">
                    <a16:creationId xmlns:a16="http://schemas.microsoft.com/office/drawing/2014/main" id="{624BBA4D-BB0B-F057-BB99-344F82AEC110}"/>
                  </a:ext>
                </a:extLst>
              </p:cNvPr>
              <p:cNvSpPr/>
              <p:nvPr/>
            </p:nvSpPr>
            <p:spPr>
              <a:xfrm>
                <a:off x="8942347" y="3442004"/>
                <a:ext cx="519918" cy="519918"/>
              </a:xfrm>
              <a:prstGeom prst="rect">
                <a:avLst/>
              </a:prstGeom>
              <a:solidFill>
                <a:srgbClr val="9417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8255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 kumimoji="0" sz="5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Light"/>
                  <a:ea typeface="Helvetica Neue Light"/>
                  <a:sym typeface="Helvetica Neue Light"/>
                </a:endParaRPr>
              </a:p>
            </p:txBody>
          </p:sp>
          <p:sp>
            <p:nvSpPr>
              <p:cNvPr id="170" name="IV-C4">
                <a:extLst>
                  <a:ext uri="{FF2B5EF4-FFF2-40B4-BE49-F238E27FC236}">
                    <a16:creationId xmlns:a16="http://schemas.microsoft.com/office/drawing/2014/main" id="{274858A2-D185-1840-5B55-B2CA6CAC3CA5}"/>
                  </a:ext>
                </a:extLst>
              </p:cNvPr>
              <p:cNvSpPr txBox="1"/>
              <p:nvPr/>
            </p:nvSpPr>
            <p:spPr>
              <a:xfrm>
                <a:off x="8906726" y="3530720"/>
                <a:ext cx="902313" cy="3427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17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IV-C4</a:t>
                </a:r>
              </a:p>
            </p:txBody>
          </p:sp>
          <p:sp>
            <p:nvSpPr>
              <p:cNvPr id="171" name="I-A">
                <a:extLst>
                  <a:ext uri="{FF2B5EF4-FFF2-40B4-BE49-F238E27FC236}">
                    <a16:creationId xmlns:a16="http://schemas.microsoft.com/office/drawing/2014/main" id="{4AF5CDB1-E3EA-E4B1-509D-D973C6F4D1BF}"/>
                  </a:ext>
                </a:extLst>
              </p:cNvPr>
              <p:cNvSpPr txBox="1"/>
              <p:nvPr/>
            </p:nvSpPr>
            <p:spPr>
              <a:xfrm>
                <a:off x="19563" y="3479416"/>
                <a:ext cx="525657" cy="362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I-A</a:t>
                </a:r>
              </a:p>
            </p:txBody>
          </p:sp>
          <p:sp>
            <p:nvSpPr>
              <p:cNvPr id="172" name="I-B">
                <a:extLst>
                  <a:ext uri="{FF2B5EF4-FFF2-40B4-BE49-F238E27FC236}">
                    <a16:creationId xmlns:a16="http://schemas.microsoft.com/office/drawing/2014/main" id="{14349E27-180E-B18C-8EFD-6B6F175CE05E}"/>
                  </a:ext>
                </a:extLst>
              </p:cNvPr>
              <p:cNvSpPr txBox="1"/>
              <p:nvPr/>
            </p:nvSpPr>
            <p:spPr>
              <a:xfrm>
                <a:off x="1182335" y="3466716"/>
                <a:ext cx="612865" cy="4705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1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I-B</a:t>
                </a:r>
              </a:p>
            </p:txBody>
          </p:sp>
          <p:sp>
            <p:nvSpPr>
              <p:cNvPr id="173" name="III-A">
                <a:extLst>
                  <a:ext uri="{FF2B5EF4-FFF2-40B4-BE49-F238E27FC236}">
                    <a16:creationId xmlns:a16="http://schemas.microsoft.com/office/drawing/2014/main" id="{F1C8B37C-5FD9-430A-C375-CE0207137A4B}"/>
                  </a:ext>
                </a:extLst>
              </p:cNvPr>
              <p:cNvSpPr txBox="1"/>
              <p:nvPr/>
            </p:nvSpPr>
            <p:spPr>
              <a:xfrm>
                <a:off x="2632175" y="3466716"/>
                <a:ext cx="769509" cy="362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2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III-A</a:t>
                </a:r>
              </a:p>
            </p:txBody>
          </p:sp>
          <p:sp>
            <p:nvSpPr>
              <p:cNvPr id="174" name="III-B">
                <a:extLst>
                  <a:ext uri="{FF2B5EF4-FFF2-40B4-BE49-F238E27FC236}">
                    <a16:creationId xmlns:a16="http://schemas.microsoft.com/office/drawing/2014/main" id="{085FAC04-7EE9-18B8-3CC7-5251A15BAF69}"/>
                  </a:ext>
                </a:extLst>
              </p:cNvPr>
              <p:cNvSpPr txBox="1"/>
              <p:nvPr/>
            </p:nvSpPr>
            <p:spPr>
              <a:xfrm>
                <a:off x="3746631" y="3492116"/>
                <a:ext cx="858198" cy="362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1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III-B</a:t>
                </a:r>
              </a:p>
            </p:txBody>
          </p:sp>
          <p:sp>
            <p:nvSpPr>
              <p:cNvPr id="175" name="IV-A">
                <a:extLst>
                  <a:ext uri="{FF2B5EF4-FFF2-40B4-BE49-F238E27FC236}">
                    <a16:creationId xmlns:a16="http://schemas.microsoft.com/office/drawing/2014/main" id="{6197FC20-034A-5DA1-4371-C8744204E5DB}"/>
                  </a:ext>
                </a:extLst>
              </p:cNvPr>
              <p:cNvSpPr txBox="1"/>
              <p:nvPr/>
            </p:nvSpPr>
            <p:spPr>
              <a:xfrm>
                <a:off x="4409475" y="3504816"/>
                <a:ext cx="832438" cy="362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IV-A</a:t>
                </a:r>
              </a:p>
            </p:txBody>
          </p:sp>
          <p:sp>
            <p:nvSpPr>
              <p:cNvPr id="176" name="IV-B">
                <a:extLst>
                  <a:ext uri="{FF2B5EF4-FFF2-40B4-BE49-F238E27FC236}">
                    <a16:creationId xmlns:a16="http://schemas.microsoft.com/office/drawing/2014/main" id="{3D7F0A38-80AD-9FC3-2CBE-0AB702AC3551}"/>
                  </a:ext>
                </a:extLst>
              </p:cNvPr>
              <p:cNvSpPr txBox="1"/>
              <p:nvPr/>
            </p:nvSpPr>
            <p:spPr>
              <a:xfrm>
                <a:off x="5395126" y="3492116"/>
                <a:ext cx="877965" cy="3620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1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IV-B</a:t>
                </a:r>
              </a:p>
            </p:txBody>
          </p:sp>
          <p:sp>
            <p:nvSpPr>
              <p:cNvPr id="177" name="II">
                <a:extLst>
                  <a:ext uri="{FF2B5EF4-FFF2-40B4-BE49-F238E27FC236}">
                    <a16:creationId xmlns:a16="http://schemas.microsoft.com/office/drawing/2014/main" id="{4CF5124B-7B56-1F60-47BC-A8AA0C2AA3CA}"/>
                  </a:ext>
                </a:extLst>
              </p:cNvPr>
              <p:cNvSpPr txBox="1"/>
              <p:nvPr/>
            </p:nvSpPr>
            <p:spPr>
              <a:xfrm>
                <a:off x="2031756" y="3466716"/>
                <a:ext cx="441066" cy="4961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marL="0" marR="0" lvl="0" indent="0" algn="l" defTabSz="825500" rtl="0" eaLnBrk="1" fontAlgn="auto" latinLnBrk="0" hangingPunct="0">
                  <a:lnSpc>
                    <a:spcPct val="90000"/>
                  </a:lnSpc>
                  <a:spcBef>
                    <a:spcPts val="2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1C3A13"/>
                    </a:solidFill>
                    <a:effectLst/>
                    <a:uLnTx/>
                    <a:uFillTx/>
                    <a:latin typeface="Helvetica Neue Light"/>
                    <a:ea typeface="Helvetica Neue Light"/>
                    <a:sym typeface="Helvetica Neue Light"/>
                  </a:rPr>
                  <a:t>II</a:t>
                </a:r>
              </a:p>
            </p:txBody>
          </p:sp>
        </p:grpSp>
        <p:sp>
          <p:nvSpPr>
            <p:cNvPr id="9" name="Streptococcus">
              <a:extLst>
                <a:ext uri="{FF2B5EF4-FFF2-40B4-BE49-F238E27FC236}">
                  <a16:creationId xmlns:a16="http://schemas.microsoft.com/office/drawing/2014/main" id="{5C949705-0E99-1A59-C321-860239230343}"/>
                </a:ext>
              </a:extLst>
            </p:cNvPr>
            <p:cNvSpPr txBox="1"/>
            <p:nvPr/>
          </p:nvSpPr>
          <p:spPr>
            <a:xfrm>
              <a:off x="6480675" y="4069118"/>
              <a:ext cx="1121397" cy="285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l" defTabSz="821531" rtl="0" eaLnBrk="1" fontAlgn="auto" latinLnBrk="0" hangingPunct="0">
                <a:lnSpc>
                  <a:spcPct val="90000"/>
                </a:lnSpc>
                <a:spcBef>
                  <a:spcPts val="2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1C3A13"/>
                  </a:solidFill>
                  <a:effectLst/>
                  <a:uLnTx/>
                  <a:uFillTx/>
                  <a:latin typeface="Helvetica"/>
                  <a:sym typeface="Helvetica"/>
                </a:rPr>
                <a:t>Streptococcus</a:t>
              </a:r>
            </a:p>
          </p:txBody>
        </p:sp>
        <p:sp>
          <p:nvSpPr>
            <p:cNvPr id="10" name="Enterococcus">
              <a:extLst>
                <a:ext uri="{FF2B5EF4-FFF2-40B4-BE49-F238E27FC236}">
                  <a16:creationId xmlns:a16="http://schemas.microsoft.com/office/drawing/2014/main" id="{7DEFD070-79C5-F8D5-8D23-1CA2208F1C7A}"/>
                </a:ext>
              </a:extLst>
            </p:cNvPr>
            <p:cNvSpPr txBox="1"/>
            <p:nvPr/>
          </p:nvSpPr>
          <p:spPr>
            <a:xfrm>
              <a:off x="7301017" y="4308688"/>
              <a:ext cx="1076591" cy="285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l" defTabSz="821531" rtl="0" eaLnBrk="1" fontAlgn="auto" latinLnBrk="0" hangingPunct="0">
                <a:lnSpc>
                  <a:spcPct val="90000"/>
                </a:lnSpc>
                <a:spcBef>
                  <a:spcPts val="2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1" u="none" strike="noStrike" kern="0" cap="none" spc="0" normalizeH="0" baseline="0" noProof="0">
                  <a:ln>
                    <a:noFill/>
                  </a:ln>
                  <a:solidFill>
                    <a:srgbClr val="1C3A13"/>
                  </a:solidFill>
                  <a:effectLst/>
                  <a:uLnTx/>
                  <a:uFillTx/>
                  <a:latin typeface="Helvetica"/>
                  <a:sym typeface="Helvetica"/>
                </a:rPr>
                <a:t>Enterococcus</a:t>
              </a:r>
            </a:p>
          </p:txBody>
        </p:sp>
        <p:sp>
          <p:nvSpPr>
            <p:cNvPr id="11" name="Bifidobacterium">
              <a:extLst>
                <a:ext uri="{FF2B5EF4-FFF2-40B4-BE49-F238E27FC236}">
                  <a16:creationId xmlns:a16="http://schemas.microsoft.com/office/drawing/2014/main" id="{295F3969-8F41-7BEA-473A-C8AE06162B4E}"/>
                </a:ext>
              </a:extLst>
            </p:cNvPr>
            <p:cNvSpPr txBox="1"/>
            <p:nvPr/>
          </p:nvSpPr>
          <p:spPr>
            <a:xfrm>
              <a:off x="7925348" y="4069119"/>
              <a:ext cx="1208520" cy="285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l" defTabSz="821531" rtl="0" eaLnBrk="1" fontAlgn="auto" latinLnBrk="0" hangingPunct="0">
                <a:lnSpc>
                  <a:spcPct val="90000"/>
                </a:lnSpc>
                <a:spcBef>
                  <a:spcPts val="2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1" u="none" strike="noStrike" kern="0" cap="none" spc="0" normalizeH="0" baseline="0" noProof="0">
                  <a:ln>
                    <a:noFill/>
                  </a:ln>
                  <a:solidFill>
                    <a:srgbClr val="1C3A13"/>
                  </a:solidFill>
                  <a:effectLst/>
                  <a:uLnTx/>
                  <a:uFillTx/>
                  <a:latin typeface="Helvetica"/>
                  <a:sym typeface="Helvetica"/>
                </a:rPr>
                <a:t>Bifidobacterium</a:t>
              </a:r>
            </a:p>
          </p:txBody>
        </p:sp>
        <p:sp>
          <p:nvSpPr>
            <p:cNvPr id="12" name="Staphylococcus">
              <a:extLst>
                <a:ext uri="{FF2B5EF4-FFF2-40B4-BE49-F238E27FC236}">
                  <a16:creationId xmlns:a16="http://schemas.microsoft.com/office/drawing/2014/main" id="{61EC0114-2410-88C9-38DC-36FCF01298EC}"/>
                </a:ext>
              </a:extLst>
            </p:cNvPr>
            <p:cNvSpPr txBox="1"/>
            <p:nvPr/>
          </p:nvSpPr>
          <p:spPr>
            <a:xfrm>
              <a:off x="8651315" y="4308688"/>
              <a:ext cx="1225944" cy="285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2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l" defTabSz="821531" rtl="0" eaLnBrk="1" fontAlgn="auto" latinLnBrk="0" hangingPunct="0">
                <a:lnSpc>
                  <a:spcPct val="90000"/>
                </a:lnSpc>
                <a:spcBef>
                  <a:spcPts val="2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1" u="none" strike="noStrike" kern="0" cap="none" spc="0" normalizeH="0" baseline="0" noProof="0">
                  <a:ln>
                    <a:noFill/>
                  </a:ln>
                  <a:solidFill>
                    <a:srgbClr val="1C3A13"/>
                  </a:solidFill>
                  <a:effectLst/>
                  <a:uLnTx/>
                  <a:uFillTx/>
                  <a:latin typeface="Helvetica"/>
                  <a:sym typeface="Helvetica"/>
                </a:rPr>
                <a:t>Staphylococcus</a:t>
              </a:r>
            </a:p>
          </p:txBody>
        </p:sp>
      </p:grpSp>
      <p:sp>
        <p:nvSpPr>
          <p:cNvPr id="274" name="France M et al. Microbiome. 2020">
            <a:extLst>
              <a:ext uri="{FF2B5EF4-FFF2-40B4-BE49-F238E27FC236}">
                <a16:creationId xmlns:a16="http://schemas.microsoft.com/office/drawing/2014/main" id="{C4B0A9B8-67C8-60F5-9DB0-8219EEE31A11}"/>
              </a:ext>
            </a:extLst>
          </p:cNvPr>
          <p:cNvSpPr txBox="1"/>
          <p:nvPr/>
        </p:nvSpPr>
        <p:spPr>
          <a:xfrm>
            <a:off x="24910" y="13209123"/>
            <a:ext cx="5822545" cy="476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5500">
              <a:defRPr sz="1600" b="1">
                <a:latin typeface="Neue Haas Unica Pro"/>
                <a:ea typeface="Neue Haas Unica Pro"/>
                <a:cs typeface="Neue Haas Unica Pro"/>
                <a:sym typeface="Neue Haas Unica Pro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Neue Haas Unica Pro"/>
                <a:sym typeface="Neue Haas Unica Pro"/>
              </a:rPr>
              <a:t>France M et al. Microbiome. 2020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38A571F-D702-6E3F-596F-36B0F54A834D}"/>
              </a:ext>
            </a:extLst>
          </p:cNvPr>
          <p:cNvSpPr/>
          <p:nvPr/>
        </p:nvSpPr>
        <p:spPr>
          <a:xfrm>
            <a:off x="1116513" y="3764769"/>
            <a:ext cx="1967713" cy="56447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7291DD9-4BB3-788B-BC64-2E48FBC70615}"/>
              </a:ext>
            </a:extLst>
          </p:cNvPr>
          <p:cNvSpPr/>
          <p:nvPr/>
        </p:nvSpPr>
        <p:spPr>
          <a:xfrm>
            <a:off x="1140789" y="4662985"/>
            <a:ext cx="1943437" cy="286522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06FEC2A-2932-9AF6-2DD0-45CEB0D30EE6}"/>
              </a:ext>
            </a:extLst>
          </p:cNvPr>
          <p:cNvSpPr/>
          <p:nvPr/>
        </p:nvSpPr>
        <p:spPr>
          <a:xfrm>
            <a:off x="1148881" y="5245611"/>
            <a:ext cx="1943437" cy="286522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" name="Community state type classification based on over 13,000 samples (16S rRNA gene V3-V4 regions)">
            <a:extLst>
              <a:ext uri="{FF2B5EF4-FFF2-40B4-BE49-F238E27FC236}">
                <a16:creationId xmlns:a16="http://schemas.microsoft.com/office/drawing/2014/main" id="{42BD1BDF-DCC8-E2A4-6BBA-8173AC208246}"/>
              </a:ext>
            </a:extLst>
          </p:cNvPr>
          <p:cNvSpPr txBox="1">
            <a:spLocks/>
          </p:cNvSpPr>
          <p:nvPr/>
        </p:nvSpPr>
        <p:spPr>
          <a:xfrm>
            <a:off x="10649302" y="3055668"/>
            <a:ext cx="12763599" cy="4918741"/>
          </a:xfrm>
          <a:prstGeom prst="rect">
            <a:avLst/>
          </a:prstGeo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indent="0" hangingPunct="1">
              <a:spcBef>
                <a:spcPts val="0"/>
              </a:spcBef>
              <a:spcAft>
                <a:spcPts val="2000"/>
              </a:spcAft>
              <a:buNone/>
            </a:pPr>
            <a:r>
              <a:rPr lang="en-US" sz="3600" dirty="0"/>
              <a:t>Composition of the vaginal microbiota from 13,000 samples (16S rRNA gene V3-V4 regions)</a:t>
            </a:r>
          </a:p>
          <a:p>
            <a:pPr hangingPunct="1"/>
            <a:endParaRPr lang="en-US" sz="3600" dirty="0"/>
          </a:p>
        </p:txBody>
      </p:sp>
      <p:pic>
        <p:nvPicPr>
          <p:cNvPr id="4" name="Picture 101" descr="Picture 101">
            <a:extLst>
              <a:ext uri="{FF2B5EF4-FFF2-40B4-BE49-F238E27FC236}">
                <a16:creationId xmlns:a16="http://schemas.microsoft.com/office/drawing/2014/main" id="{CEAD1106-3072-0B1D-A893-AEA32410A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0288" y="765297"/>
            <a:ext cx="3975101" cy="178736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7724693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Vaginal community composition and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Frequency of vaginal community state types in ethnic groups </a:t>
            </a:r>
            <a:endParaRPr dirty="0"/>
          </a:p>
        </p:txBody>
      </p:sp>
      <p:sp>
        <p:nvSpPr>
          <p:cNvPr id="134" name="Ravel et al. The vaginal microbiome of reproductive age women. PNAS. 2011. 108 Suppl 1, 4680–4687."/>
          <p:cNvSpPr txBox="1"/>
          <p:nvPr/>
        </p:nvSpPr>
        <p:spPr>
          <a:xfrm>
            <a:off x="12334725" y="13065797"/>
            <a:ext cx="1192866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40639" marR="40639" algn="l" defTabSz="914400">
              <a:defRPr sz="2300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Ravel et al. The vaginal microbiome of reproductive age women. PNAS. 2011. 108 </a:t>
            </a:r>
            <a:r>
              <a:rPr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Suppl</a:t>
            </a:r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1, 4680–4687.</a:t>
            </a:r>
          </a:p>
        </p:txBody>
      </p:sp>
      <p:pic>
        <p:nvPicPr>
          <p:cNvPr id="3" name="Asian_V400_piecharts.png" descr="Asian_V400_piecharts.png">
            <a:extLst>
              <a:ext uri="{FF2B5EF4-FFF2-40B4-BE49-F238E27FC236}">
                <a16:creationId xmlns:a16="http://schemas.microsoft.com/office/drawing/2014/main" id="{4A86801D-8080-7E8B-2A82-B5EB2858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78172" y="2844770"/>
            <a:ext cx="8255001" cy="3895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lack_V400_piecharts.png" descr="Black_V400_piecharts.png">
            <a:extLst>
              <a:ext uri="{FF2B5EF4-FFF2-40B4-BE49-F238E27FC236}">
                <a16:creationId xmlns:a16="http://schemas.microsoft.com/office/drawing/2014/main" id="{FA882AD5-5CE5-FB17-B73F-8ACE8286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172" y="8074090"/>
            <a:ext cx="8255001" cy="3960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Hispanic_V400_piecharts.png" descr="Hispanic_V400_piecharts.png">
            <a:extLst>
              <a:ext uri="{FF2B5EF4-FFF2-40B4-BE49-F238E27FC236}">
                <a16:creationId xmlns:a16="http://schemas.microsoft.com/office/drawing/2014/main" id="{F8CD5CCC-05BD-0B10-B256-6167DC730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0949" y="8056333"/>
            <a:ext cx="8255001" cy="3997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White_V400_piecharts.png" descr="White_V400_piecharts.png">
            <a:extLst>
              <a:ext uri="{FF2B5EF4-FFF2-40B4-BE49-F238E27FC236}">
                <a16:creationId xmlns:a16="http://schemas.microsoft.com/office/drawing/2014/main" id="{4825BE29-44B7-6D47-71A6-FA9BBF75D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0949" y="2996591"/>
            <a:ext cx="8255001" cy="4049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0C2C81A5-5B2C-2AFD-DF41-0F9B96669729}"/>
              </a:ext>
            </a:extLst>
          </p:cNvPr>
          <p:cNvGrpSpPr/>
          <p:nvPr/>
        </p:nvGrpSpPr>
        <p:grpSpPr>
          <a:xfrm>
            <a:off x="7277671" y="2853726"/>
            <a:ext cx="14251564" cy="9528280"/>
            <a:chOff x="0" y="0"/>
            <a:chExt cx="14251562" cy="9528278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FFA84822-0539-9B81-5245-9089651F6113}"/>
                </a:ext>
              </a:extLst>
            </p:cNvPr>
            <p:cNvSpPr/>
            <p:nvPr/>
          </p:nvSpPr>
          <p:spPr>
            <a:xfrm>
              <a:off x="9810323" y="101558"/>
              <a:ext cx="4441240" cy="425188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5510FA4A-1C5C-82C3-B30F-1F91C62E3C39}"/>
                </a:ext>
              </a:extLst>
            </p:cNvPr>
            <p:cNvSpPr/>
            <p:nvPr/>
          </p:nvSpPr>
          <p:spPr>
            <a:xfrm>
              <a:off x="9810323" y="5276395"/>
              <a:ext cx="4441240" cy="42518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ACA5BF43-C073-25B0-921D-39B0AE5439C7}"/>
                </a:ext>
              </a:extLst>
            </p:cNvPr>
            <p:cNvSpPr/>
            <p:nvPr/>
          </p:nvSpPr>
          <p:spPr>
            <a:xfrm>
              <a:off x="0" y="5261817"/>
              <a:ext cx="4441239" cy="425188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8579ECD9-0624-9065-1FBE-9F32878D5D1B}"/>
                </a:ext>
              </a:extLst>
            </p:cNvPr>
            <p:cNvSpPr/>
            <p:nvPr/>
          </p:nvSpPr>
          <p:spPr>
            <a:xfrm>
              <a:off x="0" y="0"/>
              <a:ext cx="4441239" cy="42518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" name="Asian">
            <a:extLst>
              <a:ext uri="{FF2B5EF4-FFF2-40B4-BE49-F238E27FC236}">
                <a16:creationId xmlns:a16="http://schemas.microsoft.com/office/drawing/2014/main" id="{CE281646-A975-A8C5-EBE0-E8EB9566E587}"/>
              </a:ext>
            </a:extLst>
          </p:cNvPr>
          <p:cNvSpPr txBox="1"/>
          <p:nvPr/>
        </p:nvSpPr>
        <p:spPr>
          <a:xfrm>
            <a:off x="3223545" y="6519781"/>
            <a:ext cx="110767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sz="3200" dirty="0"/>
              <a:t>Asian</a:t>
            </a:r>
          </a:p>
        </p:txBody>
      </p:sp>
      <p:sp>
        <p:nvSpPr>
          <p:cNvPr id="13" name="Caucasian">
            <a:extLst>
              <a:ext uri="{FF2B5EF4-FFF2-40B4-BE49-F238E27FC236}">
                <a16:creationId xmlns:a16="http://schemas.microsoft.com/office/drawing/2014/main" id="{4432B055-C9E0-804E-2092-9F4ECB9CF175}"/>
              </a:ext>
            </a:extLst>
          </p:cNvPr>
          <p:cNvSpPr txBox="1"/>
          <p:nvPr/>
        </p:nvSpPr>
        <p:spPr>
          <a:xfrm>
            <a:off x="12949887" y="6505204"/>
            <a:ext cx="199734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sz="3200"/>
              <a:t>Caucasian</a:t>
            </a:r>
          </a:p>
        </p:txBody>
      </p:sp>
      <p:sp>
        <p:nvSpPr>
          <p:cNvPr id="14" name="Black">
            <a:extLst>
              <a:ext uri="{FF2B5EF4-FFF2-40B4-BE49-F238E27FC236}">
                <a16:creationId xmlns:a16="http://schemas.microsoft.com/office/drawing/2014/main" id="{E0F38375-F569-0899-87E9-11CA52E234C9}"/>
              </a:ext>
            </a:extLst>
          </p:cNvPr>
          <p:cNvSpPr txBox="1"/>
          <p:nvPr/>
        </p:nvSpPr>
        <p:spPr>
          <a:xfrm>
            <a:off x="12880513" y="11654017"/>
            <a:ext cx="11253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sz="3200"/>
              <a:t>Black</a:t>
            </a:r>
          </a:p>
        </p:txBody>
      </p:sp>
      <p:sp>
        <p:nvSpPr>
          <p:cNvPr id="15" name="Hispanic">
            <a:extLst>
              <a:ext uri="{FF2B5EF4-FFF2-40B4-BE49-F238E27FC236}">
                <a16:creationId xmlns:a16="http://schemas.microsoft.com/office/drawing/2014/main" id="{4CD7A75C-1AA5-B6ED-86A2-1691823F85AF}"/>
              </a:ext>
            </a:extLst>
          </p:cNvPr>
          <p:cNvSpPr txBox="1"/>
          <p:nvPr/>
        </p:nvSpPr>
        <p:spPr>
          <a:xfrm>
            <a:off x="3096729" y="11654017"/>
            <a:ext cx="1662313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sz="3200"/>
              <a:t>Hispanic</a:t>
            </a:r>
          </a:p>
        </p:txBody>
      </p:sp>
    </p:spTree>
    <p:extLst>
      <p:ext uri="{BB962C8B-B14F-4D97-AF65-F5344CB8AC3E}">
        <p14:creationId xmlns:p14="http://schemas.microsoft.com/office/powerpoint/2010/main" val="282769265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Vaginal community composition and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Frequency of vaginal community state types in ethnic groups </a:t>
            </a:r>
            <a:endParaRPr dirty="0"/>
          </a:p>
        </p:txBody>
      </p:sp>
      <p:sp>
        <p:nvSpPr>
          <p:cNvPr id="134" name="Ravel et al. The vaginal microbiome of reproductive age women. PNAS. 2011. 108 Suppl 1, 4680–4687."/>
          <p:cNvSpPr txBox="1"/>
          <p:nvPr/>
        </p:nvSpPr>
        <p:spPr>
          <a:xfrm>
            <a:off x="12334725" y="13065797"/>
            <a:ext cx="1192866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40639" marR="40639" algn="l" defTabSz="914400">
              <a:defRPr sz="2300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Ravel et al. The vaginal microbiome of reproductive age women. PNAS. 2011. 108 </a:t>
            </a:r>
            <a:r>
              <a:rPr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Suppl</a:t>
            </a:r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1, 4680–4687.</a:t>
            </a:r>
          </a:p>
        </p:txBody>
      </p:sp>
      <p:pic>
        <p:nvPicPr>
          <p:cNvPr id="3" name="Asian_V400_piecharts.png" descr="Asian_V400_piecharts.png">
            <a:extLst>
              <a:ext uri="{FF2B5EF4-FFF2-40B4-BE49-F238E27FC236}">
                <a16:creationId xmlns:a16="http://schemas.microsoft.com/office/drawing/2014/main" id="{4A86801D-8080-7E8B-2A82-B5EB2858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78172" y="2844770"/>
            <a:ext cx="8255001" cy="3895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lack_V400_piecharts.png" descr="Black_V400_piecharts.png">
            <a:extLst>
              <a:ext uri="{FF2B5EF4-FFF2-40B4-BE49-F238E27FC236}">
                <a16:creationId xmlns:a16="http://schemas.microsoft.com/office/drawing/2014/main" id="{FA882AD5-5CE5-FB17-B73F-8ACE8286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172" y="8074090"/>
            <a:ext cx="8255001" cy="3960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Hispanic_V400_piecharts.png" descr="Hispanic_V400_piecharts.png">
            <a:extLst>
              <a:ext uri="{FF2B5EF4-FFF2-40B4-BE49-F238E27FC236}">
                <a16:creationId xmlns:a16="http://schemas.microsoft.com/office/drawing/2014/main" id="{F8CD5CCC-05BD-0B10-B256-6167DC730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0949" y="8056333"/>
            <a:ext cx="8255001" cy="3997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White_V400_piecharts.png" descr="White_V400_piecharts.png">
            <a:extLst>
              <a:ext uri="{FF2B5EF4-FFF2-40B4-BE49-F238E27FC236}">
                <a16:creationId xmlns:a16="http://schemas.microsoft.com/office/drawing/2014/main" id="{4825BE29-44B7-6D47-71A6-FA9BBF75D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0949" y="2996591"/>
            <a:ext cx="8255001" cy="404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Asian">
            <a:extLst>
              <a:ext uri="{FF2B5EF4-FFF2-40B4-BE49-F238E27FC236}">
                <a16:creationId xmlns:a16="http://schemas.microsoft.com/office/drawing/2014/main" id="{CE281646-A975-A8C5-EBE0-E8EB9566E587}"/>
              </a:ext>
            </a:extLst>
          </p:cNvPr>
          <p:cNvSpPr txBox="1"/>
          <p:nvPr/>
        </p:nvSpPr>
        <p:spPr>
          <a:xfrm>
            <a:off x="3223545" y="6519781"/>
            <a:ext cx="1107674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sz="3200" dirty="0"/>
              <a:t>Asian</a:t>
            </a:r>
          </a:p>
        </p:txBody>
      </p:sp>
      <p:sp>
        <p:nvSpPr>
          <p:cNvPr id="13" name="Caucasian">
            <a:extLst>
              <a:ext uri="{FF2B5EF4-FFF2-40B4-BE49-F238E27FC236}">
                <a16:creationId xmlns:a16="http://schemas.microsoft.com/office/drawing/2014/main" id="{4432B055-C9E0-804E-2092-9F4ECB9CF175}"/>
              </a:ext>
            </a:extLst>
          </p:cNvPr>
          <p:cNvSpPr txBox="1"/>
          <p:nvPr/>
        </p:nvSpPr>
        <p:spPr>
          <a:xfrm>
            <a:off x="12949887" y="6505204"/>
            <a:ext cx="1997341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sz="3200"/>
              <a:t>Caucasian</a:t>
            </a:r>
          </a:p>
        </p:txBody>
      </p:sp>
      <p:sp>
        <p:nvSpPr>
          <p:cNvPr id="14" name="Black">
            <a:extLst>
              <a:ext uri="{FF2B5EF4-FFF2-40B4-BE49-F238E27FC236}">
                <a16:creationId xmlns:a16="http://schemas.microsoft.com/office/drawing/2014/main" id="{E0F38375-F569-0899-87E9-11CA52E234C9}"/>
              </a:ext>
            </a:extLst>
          </p:cNvPr>
          <p:cNvSpPr txBox="1"/>
          <p:nvPr/>
        </p:nvSpPr>
        <p:spPr>
          <a:xfrm>
            <a:off x="12880513" y="11654017"/>
            <a:ext cx="1125307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sz="3200"/>
              <a:t>Black</a:t>
            </a:r>
          </a:p>
        </p:txBody>
      </p:sp>
      <p:sp>
        <p:nvSpPr>
          <p:cNvPr id="15" name="Hispanic">
            <a:extLst>
              <a:ext uri="{FF2B5EF4-FFF2-40B4-BE49-F238E27FC236}">
                <a16:creationId xmlns:a16="http://schemas.microsoft.com/office/drawing/2014/main" id="{4CD7A75C-1AA5-B6ED-86A2-1691823F85AF}"/>
              </a:ext>
            </a:extLst>
          </p:cNvPr>
          <p:cNvSpPr txBox="1"/>
          <p:nvPr/>
        </p:nvSpPr>
        <p:spPr>
          <a:xfrm>
            <a:off x="3096729" y="11654017"/>
            <a:ext cx="1662313" cy="63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sz="3200"/>
              <a:t>Hispanic</a:t>
            </a:r>
          </a:p>
        </p:txBody>
      </p:sp>
    </p:spTree>
    <p:extLst>
      <p:ext uri="{BB962C8B-B14F-4D97-AF65-F5344CB8AC3E}">
        <p14:creationId xmlns:p14="http://schemas.microsoft.com/office/powerpoint/2010/main" val="409634493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Improved resolution in community state type assig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dynamics of the vaginal microbiota</a:t>
            </a:r>
            <a:endParaRPr dirty="0"/>
          </a:p>
        </p:txBody>
      </p:sp>
      <p:sp>
        <p:nvSpPr>
          <p:cNvPr id="17" name="Well-powered study of 400 asymptomatic women, equally representing 4 ethnic groups">
            <a:extLst>
              <a:ext uri="{FF2B5EF4-FFF2-40B4-BE49-F238E27FC236}">
                <a16:creationId xmlns:a16="http://schemas.microsoft.com/office/drawing/2014/main" id="{606FEC1F-25E1-264D-94A2-05C0B2F4D733}"/>
              </a:ext>
            </a:extLst>
          </p:cNvPr>
          <p:cNvSpPr txBox="1">
            <a:spLocks/>
          </p:cNvSpPr>
          <p:nvPr/>
        </p:nvSpPr>
        <p:spPr>
          <a:xfrm>
            <a:off x="1521624" y="4179632"/>
            <a:ext cx="21449211" cy="13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 sz="4400" dirty="0"/>
              <a:t>Clinical study of 160 women who collected daily samples for 10 weeks</a:t>
            </a:r>
          </a:p>
        </p:txBody>
      </p:sp>
      <p:sp>
        <p:nvSpPr>
          <p:cNvPr id="18" name="Well-powered study of 400 asymptomatic women, equally representing 4 ethnic groups">
            <a:extLst>
              <a:ext uri="{FF2B5EF4-FFF2-40B4-BE49-F238E27FC236}">
                <a16:creationId xmlns:a16="http://schemas.microsoft.com/office/drawing/2014/main" id="{E33AFCF0-1D1A-DD4A-ABEA-C3B778EC7031}"/>
              </a:ext>
            </a:extLst>
          </p:cNvPr>
          <p:cNvSpPr txBox="1">
            <a:spLocks/>
          </p:cNvSpPr>
          <p:nvPr/>
        </p:nvSpPr>
        <p:spPr>
          <a:xfrm>
            <a:off x="1521624" y="5514107"/>
            <a:ext cx="21449211" cy="13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 sz="4400" dirty="0"/>
              <a:t>Daily dairies used to collect relevant metadata, including hygiene, sexual practices among others</a:t>
            </a:r>
          </a:p>
        </p:txBody>
      </p:sp>
      <p:sp>
        <p:nvSpPr>
          <p:cNvPr id="19" name="Well-powered study of 400 asymptomatic women, equally representing 4 ethnic groups">
            <a:extLst>
              <a:ext uri="{FF2B5EF4-FFF2-40B4-BE49-F238E27FC236}">
                <a16:creationId xmlns:a16="http://schemas.microsoft.com/office/drawing/2014/main" id="{C79E0603-7F08-6E46-93BD-2EF3088CE551}"/>
              </a:ext>
            </a:extLst>
          </p:cNvPr>
          <p:cNvSpPr txBox="1">
            <a:spLocks/>
          </p:cNvSpPr>
          <p:nvPr/>
        </p:nvSpPr>
        <p:spPr>
          <a:xfrm>
            <a:off x="1521624" y="7421595"/>
            <a:ext cx="21449211" cy="13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 sz="4400" dirty="0"/>
              <a:t>Characterize the composition of the vaginal microbiota using 16S rRNA gene sequencing</a:t>
            </a:r>
          </a:p>
        </p:txBody>
      </p:sp>
      <p:sp>
        <p:nvSpPr>
          <p:cNvPr id="6" name="Well-powered study of 400 asymptomatic women, equally representing 4 ethnic groups">
            <a:extLst>
              <a:ext uri="{FF2B5EF4-FFF2-40B4-BE49-F238E27FC236}">
                <a16:creationId xmlns:a16="http://schemas.microsoft.com/office/drawing/2014/main" id="{48AAEA46-2717-994B-A2C0-67BAD5FD1B7F}"/>
              </a:ext>
            </a:extLst>
          </p:cNvPr>
          <p:cNvSpPr txBox="1">
            <a:spLocks/>
          </p:cNvSpPr>
          <p:nvPr/>
        </p:nvSpPr>
        <p:spPr>
          <a:xfrm>
            <a:off x="1521624" y="9110858"/>
            <a:ext cx="21449211" cy="133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 sz="4400" dirty="0"/>
              <a:t>Several types of longitudinal profiles were obtained</a:t>
            </a:r>
          </a:p>
        </p:txBody>
      </p:sp>
    </p:spTree>
    <p:extLst>
      <p:ext uri="{BB962C8B-B14F-4D97-AF65-F5344CB8AC3E}">
        <p14:creationId xmlns:p14="http://schemas.microsoft.com/office/powerpoint/2010/main" val="25182460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Improved resolution in community state type assig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dynamics of the vaginal microbiota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5E5E4-3045-2E48-8EA1-41907E6A4B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605"/>
          <a:stretch/>
        </p:blipFill>
        <p:spPr bwMode="auto">
          <a:xfrm>
            <a:off x="1562829" y="2963966"/>
            <a:ext cx="21245642" cy="98153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048D45-A720-0F48-80D4-274CD42C4FA4}"/>
              </a:ext>
            </a:extLst>
          </p:cNvPr>
          <p:cNvSpPr/>
          <p:nvPr/>
        </p:nvSpPr>
        <p:spPr>
          <a:xfrm>
            <a:off x="1610023" y="2953691"/>
            <a:ext cx="735981" cy="6690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C10D58-D9EA-4248-B792-EED30D4A0EA4}"/>
              </a:ext>
            </a:extLst>
          </p:cNvPr>
          <p:cNvSpPr/>
          <p:nvPr/>
        </p:nvSpPr>
        <p:spPr>
          <a:xfrm>
            <a:off x="1828800" y="7805853"/>
            <a:ext cx="735981" cy="6690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E02C9F-3116-E74B-9CE4-73C88AD13C86}"/>
              </a:ext>
            </a:extLst>
          </p:cNvPr>
          <p:cNvSpPr/>
          <p:nvPr/>
        </p:nvSpPr>
        <p:spPr>
          <a:xfrm>
            <a:off x="12021014" y="7917364"/>
            <a:ext cx="735981" cy="6690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B0CC1-6923-AB44-976C-CBAEAB923AD3}"/>
              </a:ext>
            </a:extLst>
          </p:cNvPr>
          <p:cNvSpPr/>
          <p:nvPr/>
        </p:nvSpPr>
        <p:spPr>
          <a:xfrm>
            <a:off x="11775687" y="2943920"/>
            <a:ext cx="735981" cy="6690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95373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Improved resolution in community state type assig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dynamics of the vaginal microbiota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F0DB52-0A30-8243-ACAA-EB2383C77C6F}"/>
              </a:ext>
            </a:extLst>
          </p:cNvPr>
          <p:cNvGrpSpPr/>
          <p:nvPr/>
        </p:nvGrpSpPr>
        <p:grpSpPr>
          <a:xfrm>
            <a:off x="3094598" y="3243493"/>
            <a:ext cx="8590713" cy="4793669"/>
            <a:chOff x="2838267" y="450938"/>
            <a:chExt cx="6305732" cy="35186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78B956-D051-5948-BB3B-7BFD673A1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0814"/>
            <a:stretch/>
          </p:blipFill>
          <p:spPr>
            <a:xfrm>
              <a:off x="2838267" y="450938"/>
              <a:ext cx="6305732" cy="19049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90647-5A79-A243-A3FA-AF9C1B6F4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160" b="41342"/>
            <a:stretch/>
          </p:blipFill>
          <p:spPr>
            <a:xfrm>
              <a:off x="2838267" y="2355926"/>
              <a:ext cx="6305732" cy="6562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1E0559-9FE5-1B4B-A271-DAFB06B1A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1273" b="24080"/>
            <a:stretch/>
          </p:blipFill>
          <p:spPr>
            <a:xfrm>
              <a:off x="2838267" y="3012143"/>
              <a:ext cx="6305732" cy="2259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8F9C77-D618-B34A-ACBE-CBE26E027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184" b="-230"/>
            <a:stretch/>
          </p:blipFill>
          <p:spPr>
            <a:xfrm>
              <a:off x="2838267" y="3238053"/>
              <a:ext cx="6305732" cy="73152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966121-81FC-EC4E-8786-E924280D5E0B}"/>
              </a:ext>
            </a:extLst>
          </p:cNvPr>
          <p:cNvGrpSpPr/>
          <p:nvPr/>
        </p:nvGrpSpPr>
        <p:grpSpPr>
          <a:xfrm>
            <a:off x="12735473" y="3206696"/>
            <a:ext cx="8794488" cy="4830466"/>
            <a:chOff x="1662761" y="0"/>
            <a:chExt cx="8858373" cy="486555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902603-7AED-4B45-BEB7-8870361C8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0913"/>
            <a:stretch/>
          </p:blipFill>
          <p:spPr>
            <a:xfrm>
              <a:off x="1670866" y="0"/>
              <a:ext cx="8850268" cy="26805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BAB5F4-0BB4-C549-A3CB-3078E1606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479" b="41553"/>
            <a:stretch/>
          </p:blipFill>
          <p:spPr>
            <a:xfrm>
              <a:off x="1670866" y="2680570"/>
              <a:ext cx="8850268" cy="88934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7866CD-754A-3640-965D-477BDF953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324" b="24475"/>
            <a:stretch/>
          </p:blipFill>
          <p:spPr>
            <a:xfrm>
              <a:off x="1670866" y="3569917"/>
              <a:ext cx="8850268" cy="28809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F7062A-7244-C440-B337-3C0D4D6A7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5024" b="365"/>
            <a:stretch/>
          </p:blipFill>
          <p:spPr>
            <a:xfrm>
              <a:off x="1662761" y="3863471"/>
              <a:ext cx="8850268" cy="10020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5856A4-6900-8341-96F8-9DA9E1E851E2}"/>
              </a:ext>
            </a:extLst>
          </p:cNvPr>
          <p:cNvGrpSpPr/>
          <p:nvPr/>
        </p:nvGrpSpPr>
        <p:grpSpPr>
          <a:xfrm>
            <a:off x="3094599" y="8419588"/>
            <a:ext cx="8717973" cy="4831203"/>
            <a:chOff x="1733550" y="0"/>
            <a:chExt cx="8724900" cy="483504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356BDD-CDE0-F34D-87A1-AB7C20078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1461"/>
            <a:stretch/>
          </p:blipFill>
          <p:spPr>
            <a:xfrm>
              <a:off x="1733550" y="0"/>
              <a:ext cx="8724900" cy="264299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6D11C83-BD66-BE49-AFEF-BAB5F239C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5296" b="42101"/>
            <a:stretch/>
          </p:blipFill>
          <p:spPr>
            <a:xfrm>
              <a:off x="1733550" y="2642992"/>
              <a:ext cx="8724900" cy="8642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6E0552-4DC3-D545-B2A6-CB92D8F39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685" b="24749"/>
            <a:stretch/>
          </p:blipFill>
          <p:spPr>
            <a:xfrm>
              <a:off x="1733550" y="3519812"/>
              <a:ext cx="8724900" cy="31314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3E0A681-483E-5148-BC0D-05A80D832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4475" b="913"/>
            <a:stretch/>
          </p:blipFill>
          <p:spPr>
            <a:xfrm>
              <a:off x="1733550" y="3832961"/>
              <a:ext cx="8724900" cy="100208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1601D8-02B2-9240-9D6C-4AC158A4F3CD}"/>
              </a:ext>
            </a:extLst>
          </p:cNvPr>
          <p:cNvGrpSpPr/>
          <p:nvPr/>
        </p:nvGrpSpPr>
        <p:grpSpPr>
          <a:xfrm>
            <a:off x="12763221" y="8419588"/>
            <a:ext cx="8766742" cy="4776431"/>
            <a:chOff x="1681828" y="0"/>
            <a:chExt cx="8828341" cy="480999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7D3D185-4BCD-4445-8083-E20DCBD4B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1278"/>
            <a:stretch/>
          </p:blipFill>
          <p:spPr>
            <a:xfrm>
              <a:off x="1681830" y="0"/>
              <a:ext cx="8828339" cy="265551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8C976D5-9684-2A47-8A37-EE69CF773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5480" b="41552"/>
            <a:stretch/>
          </p:blipFill>
          <p:spPr>
            <a:xfrm>
              <a:off x="1681829" y="2655518"/>
              <a:ext cx="8828339" cy="889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5B2332D-D26B-3946-879F-D0B10C254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1416" b="24383"/>
            <a:stretch/>
          </p:blipFill>
          <p:spPr>
            <a:xfrm>
              <a:off x="1681828" y="3544865"/>
              <a:ext cx="8828339" cy="28809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D717353-14BB-DB4A-8C0E-9379F9458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4751" b="1002"/>
            <a:stretch/>
          </p:blipFill>
          <p:spPr>
            <a:xfrm>
              <a:off x="1681828" y="3832962"/>
              <a:ext cx="8828339" cy="977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7388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Improved resolution in community state type assig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dynamics of the vaginal microbiota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437FF-6D94-6044-8D1E-D14EB9DBC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56"/>
          <a:stretch/>
        </p:blipFill>
        <p:spPr>
          <a:xfrm>
            <a:off x="2450350" y="3233524"/>
            <a:ext cx="9032616" cy="4856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4D551-1328-7C48-A01F-C24D43186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30"/>
          <a:stretch/>
        </p:blipFill>
        <p:spPr>
          <a:xfrm>
            <a:off x="12068989" y="3241613"/>
            <a:ext cx="9384334" cy="5008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FB6888-FA57-1049-94F5-0C90650F4B8F}"/>
              </a:ext>
            </a:extLst>
          </p:cNvPr>
          <p:cNvGrpSpPr/>
          <p:nvPr/>
        </p:nvGrpSpPr>
        <p:grpSpPr>
          <a:xfrm>
            <a:off x="2851857" y="8249717"/>
            <a:ext cx="8631110" cy="5026199"/>
            <a:chOff x="1630106" y="0"/>
            <a:chExt cx="8881684" cy="49415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FE83AE0-7028-3F4A-B925-530494AE9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1461"/>
            <a:stretch/>
          </p:blipFill>
          <p:spPr>
            <a:xfrm>
              <a:off x="1680210" y="0"/>
              <a:ext cx="8831580" cy="26429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857A84-6E5F-5245-8805-82B101F8B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4931" b="42283"/>
            <a:stretch/>
          </p:blipFill>
          <p:spPr>
            <a:xfrm>
              <a:off x="1680210" y="2642992"/>
              <a:ext cx="8831580" cy="8768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D4BD26-B67D-C548-B949-F69CCDD78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868" b="24931"/>
            <a:stretch/>
          </p:blipFill>
          <p:spPr>
            <a:xfrm>
              <a:off x="1680209" y="3544865"/>
              <a:ext cx="8831580" cy="28809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A90F6D6-B213-6C42-A733-5CBA1B9B0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567" t="84292" r="567" b="-456"/>
            <a:stretch/>
          </p:blipFill>
          <p:spPr>
            <a:xfrm>
              <a:off x="1630106" y="3832964"/>
              <a:ext cx="8831580" cy="110855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0254330-F2FC-9F4F-9921-CBDFAA7AC2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64"/>
          <a:stretch/>
        </p:blipFill>
        <p:spPr>
          <a:xfrm>
            <a:off x="12279178" y="8249717"/>
            <a:ext cx="9417041" cy="514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105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Improved resolution in community state type assig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dynamics of the vaginal microbiota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0EC04-7118-F945-B497-D58C8F5CB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9"/>
          <a:stretch/>
        </p:blipFill>
        <p:spPr>
          <a:xfrm>
            <a:off x="11530540" y="3359363"/>
            <a:ext cx="10819591" cy="56590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AF7BB4-0A9D-0345-827A-192DB95B4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49"/>
          <a:stretch/>
        </p:blipFill>
        <p:spPr>
          <a:xfrm>
            <a:off x="1465542" y="3379241"/>
            <a:ext cx="10064998" cy="54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674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404.grCol_40sec.v2.m4v" descr="d404.grCol_40sec.v2.m4v">
            <a:extLst>
              <a:ext uri="{FF2B5EF4-FFF2-40B4-BE49-F238E27FC236}">
                <a16:creationId xmlns:a16="http://schemas.microsoft.com/office/drawing/2014/main" id="{04CF7481-B2A1-844B-A5CB-37153D2CEB0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353"/>
          <a:stretch/>
        </p:blipFill>
        <p:spPr>
          <a:xfrm>
            <a:off x="6351873" y="2965335"/>
            <a:ext cx="10807552" cy="1006328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Improved resolution in community state type assignments">
            <a:extLst>
              <a:ext uri="{FF2B5EF4-FFF2-40B4-BE49-F238E27FC236}">
                <a16:creationId xmlns:a16="http://schemas.microsoft.com/office/drawing/2014/main" id="{E559B71E-EA59-BF47-BB65-6C2AF8C464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dynamics of the vaginal microbiota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067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Improved resolution in community state type assig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Adverse outcomes associated with CST IV types microbiota</a:t>
            </a:r>
            <a:endParaRPr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29DB61-35A8-95E9-15A1-11608BACF54B}"/>
              </a:ext>
            </a:extLst>
          </p:cNvPr>
          <p:cNvSpPr txBox="1"/>
          <p:nvPr/>
        </p:nvSpPr>
        <p:spPr>
          <a:xfrm>
            <a:off x="10548813" y="3156643"/>
            <a:ext cx="13494529" cy="10125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</a:rPr>
              <a:t>Gynecologic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Pelvic inflammatory disease (PID)</a:t>
            </a: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Acquisition of STIs – HSV-2, HIV, </a:t>
            </a:r>
            <a:r>
              <a:rPr lang="en-US" sz="4000" i="1" dirty="0">
                <a:solidFill>
                  <a:schemeClr val="bg1">
                    <a:lumMod val="50000"/>
                  </a:schemeClr>
                </a:solidFill>
              </a:rPr>
              <a:t>Chlamydia, 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UTI</a:t>
            </a:r>
            <a:r>
              <a:rPr lang="en-US" sz="4000" i="1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Cervical cancer</a:t>
            </a: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Morbidity –vaginal discharge and malodor 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4000" dirty="0">
                <a:solidFill>
                  <a:srgbClr val="FF0000"/>
                </a:solidFill>
              </a:rPr>
              <a:t>Reproductive</a:t>
            </a: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Endometriosis, </a:t>
            </a:r>
            <a:r>
              <a:rPr lang="en-US" sz="4000" dirty="0" err="1">
                <a:solidFill>
                  <a:schemeClr val="bg1">
                    <a:lumMod val="50000"/>
                  </a:schemeClr>
                </a:solidFill>
              </a:rPr>
              <a:t>Myomatosis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, Hyperplasia, Polyposis…</a:t>
            </a: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Endocervical cancer</a:t>
            </a: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Difficulty to conceive</a:t>
            </a: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ART failure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4000" dirty="0">
                <a:solidFill>
                  <a:srgbClr val="FF0000"/>
                </a:solidFill>
              </a:rPr>
              <a:t>Obstetric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Preterm delivery and low birth weight</a:t>
            </a: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Postpartum endometritis</a:t>
            </a: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Amniotic fluid infection</a:t>
            </a:r>
          </a:p>
          <a:p>
            <a:pPr algn="l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	Chorioamnionitis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4B5A1-C1D1-6002-231A-4E50AD89F73D}"/>
              </a:ext>
            </a:extLst>
          </p:cNvPr>
          <p:cNvSpPr txBox="1"/>
          <p:nvPr/>
        </p:nvSpPr>
        <p:spPr>
          <a:xfrm>
            <a:off x="1066800" y="3752067"/>
            <a:ext cx="9135035" cy="2082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l" defTabSz="412750" hangingPunct="0"/>
            <a:r>
              <a:rPr lang="en-US" sz="4400" dirty="0">
                <a:solidFill>
                  <a:schemeClr val="bg1">
                    <a:lumMod val="50000"/>
                  </a:schemeClr>
                </a:solidFill>
                <a:sym typeface="Helvetica Neue Light"/>
              </a:rPr>
              <a:t>Whether associated with symptoms or not, non-optimal vaginal microbiota carry many risks:</a:t>
            </a:r>
            <a:endParaRPr lang="en-US" sz="4400" i="1" dirty="0">
              <a:solidFill>
                <a:srgbClr val="000000"/>
              </a:solidFill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47870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C4B1-F078-2B49-BF3F-FBC90DAD3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9900"/>
            <a:ext cx="21417010" cy="1968500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7" name="In reproductive age women, Lactobacillus spp. are often characteristic of an optimal vaginal microbiota">
            <a:extLst>
              <a:ext uri="{FF2B5EF4-FFF2-40B4-BE49-F238E27FC236}">
                <a16:creationId xmlns:a16="http://schemas.microsoft.com/office/drawing/2014/main" id="{70E22F16-01F9-77DF-8725-D96B927AD03D}"/>
              </a:ext>
            </a:extLst>
          </p:cNvPr>
          <p:cNvSpPr txBox="1"/>
          <p:nvPr/>
        </p:nvSpPr>
        <p:spPr>
          <a:xfrm>
            <a:off x="340119" y="3898393"/>
            <a:ext cx="22143691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768096" lvl="3" algn="l" defTabSz="914400"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Professor of Microbiology and Immunology, and the Acting Director of the Institute for Genome Sciences at the University of Maryland School of Medicine in Baltimore, Maryland, USA</a:t>
            </a:r>
            <a:endParaRPr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CF8CA6D2-47AD-2F2F-68FC-F163B705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53" y="11326163"/>
            <a:ext cx="4699000" cy="1277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E4BAA-CD61-FA63-4141-D608533C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79" y="6858000"/>
            <a:ext cx="6463112" cy="4318534"/>
          </a:xfrm>
          <a:prstGeom prst="rect">
            <a:avLst/>
          </a:prstGeom>
        </p:spPr>
      </p:pic>
      <p:sp>
        <p:nvSpPr>
          <p:cNvPr id="11" name="In reproductive age women, Lactobacillus spp. are often characteristic of an optimal vaginal microbiota">
            <a:extLst>
              <a:ext uri="{FF2B5EF4-FFF2-40B4-BE49-F238E27FC236}">
                <a16:creationId xmlns:a16="http://schemas.microsoft.com/office/drawing/2014/main" id="{749EA10B-1FAA-69E3-3CBA-4D24F76C440D}"/>
              </a:ext>
            </a:extLst>
          </p:cNvPr>
          <p:cNvSpPr txBox="1"/>
          <p:nvPr/>
        </p:nvSpPr>
        <p:spPr>
          <a:xfrm>
            <a:off x="8877993" y="6774596"/>
            <a:ext cx="1382194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768096" lvl="3" algn="l" defTabSz="914400"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Lead a laboratory that aims to improve women’s health conditions by optimizing the composition and functions of the vaginal microbiome</a:t>
            </a:r>
            <a:endParaRPr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In reproductive age women, Lactobacillus spp. are often characteristic of an optimal vaginal microbiota">
            <a:extLst>
              <a:ext uri="{FF2B5EF4-FFF2-40B4-BE49-F238E27FC236}">
                <a16:creationId xmlns:a16="http://schemas.microsoft.com/office/drawing/2014/main" id="{CDD1EA6D-449F-BF8C-E9C2-573024C7BF2D}"/>
              </a:ext>
            </a:extLst>
          </p:cNvPr>
          <p:cNvSpPr txBox="1"/>
          <p:nvPr/>
        </p:nvSpPr>
        <p:spPr>
          <a:xfrm>
            <a:off x="8877993" y="9584297"/>
            <a:ext cx="13821948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768096" lvl="3" algn="l" defTabSz="914400"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Apply genomics approaches to clinical samples, develop bioinformatic tools, test hypothesis and translate findings into innovative interventions</a:t>
            </a:r>
            <a:endParaRPr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2926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Vaginal community composition and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i="1" dirty="0"/>
              <a:t>L. crispatus-</a:t>
            </a:r>
            <a:r>
              <a:rPr lang="en-US" dirty="0"/>
              <a:t>dominated microbiota tend to be optimal</a:t>
            </a:r>
            <a:endParaRPr lang="en-US" i="1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9236A3E-09F8-7155-D737-C4485CB5D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47" y="3644713"/>
            <a:ext cx="11256154" cy="3865066"/>
          </a:xfrm>
          <a:prstGeom prst="rect">
            <a:avLst/>
          </a:prstGeom>
        </p:spPr>
      </p:pic>
      <p:pic>
        <p:nvPicPr>
          <p:cNvPr id="8" name="Picture 7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51BCCBC0-AB0F-1EFD-8647-D73A46A1C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86" y="8353903"/>
            <a:ext cx="12994556" cy="43378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0D5F208-5851-646D-6712-F70045714770}"/>
              </a:ext>
            </a:extLst>
          </p:cNvPr>
          <p:cNvGrpSpPr/>
          <p:nvPr/>
        </p:nvGrpSpPr>
        <p:grpSpPr>
          <a:xfrm>
            <a:off x="13639078" y="3193189"/>
            <a:ext cx="9870036" cy="9896402"/>
            <a:chOff x="13202181" y="2766030"/>
            <a:chExt cx="10604673" cy="10633001"/>
          </a:xfrm>
        </p:grpSpPr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B330014A-55CF-6399-7AF5-451AC1358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2181" y="2766030"/>
              <a:ext cx="10604673" cy="5197401"/>
            </a:xfrm>
            <a:prstGeom prst="rect">
              <a:avLst/>
            </a:prstGeom>
          </p:spPr>
        </p:pic>
        <p:pic>
          <p:nvPicPr>
            <p:cNvPr id="11" name="Picture 10" descr="Chart, waterfall chart&#10;&#10;Description automatically generated">
              <a:extLst>
                <a:ext uri="{FF2B5EF4-FFF2-40B4-BE49-F238E27FC236}">
                  <a16:creationId xmlns:a16="http://schemas.microsoft.com/office/drawing/2014/main" id="{C4BB7C91-2F98-CF77-9F5C-BDBBB3BD4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9536" y="7963431"/>
              <a:ext cx="5969000" cy="543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70657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mproved resolution in community state type assignments">
            <a:extLst>
              <a:ext uri="{FF2B5EF4-FFF2-40B4-BE49-F238E27FC236}">
                <a16:creationId xmlns:a16="http://schemas.microsoft.com/office/drawing/2014/main" id="{E559B71E-EA59-BF47-BB65-6C2AF8C464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22910800" cy="19685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dynamics of the vaginal microbiota and risk of adverse outcomes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757EB2-1D43-7647-9800-D7BDBA5DA188}"/>
              </a:ext>
            </a:extLst>
          </p:cNvPr>
          <p:cNvSpPr/>
          <p:nvPr/>
        </p:nvSpPr>
        <p:spPr>
          <a:xfrm>
            <a:off x="1030362" y="2830268"/>
            <a:ext cx="220702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i="1" dirty="0">
                <a:latin typeface="Helvetica Neue Light"/>
                <a:ea typeface="Helvetica Neue Light"/>
                <a:cs typeface="Gill Sans" panose="020B0502020104020203" pitchFamily="34" charset="-79"/>
              </a:rPr>
              <a:t>There are windows of higher risk that open and close on a temporal scale </a:t>
            </a:r>
            <a:endParaRPr lang="en-US" sz="4800" dirty="0">
              <a:latin typeface="Helvetica Neue Light"/>
              <a:ea typeface="Helvetica Neue Light"/>
              <a:cs typeface="Gill Sans" panose="020B0502020104020203" pitchFamily="34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ACD6D-518A-7640-985D-B6D3776B1EF8}"/>
              </a:ext>
            </a:extLst>
          </p:cNvPr>
          <p:cNvSpPr/>
          <p:nvPr/>
        </p:nvSpPr>
        <p:spPr>
          <a:xfrm>
            <a:off x="2179725" y="11587920"/>
            <a:ext cx="1977315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FFFF">
                    <a:lumMod val="50000"/>
                  </a:srgbClr>
                </a:solidFill>
                <a:latin typeface="Helvetica Neue Light"/>
                <a:ea typeface="Helvetica Neue Light"/>
                <a:cs typeface="Gill Sans" panose="020B0502020104020203" pitchFamily="34" charset="-79"/>
              </a:rPr>
              <a:t>The dynamics of the vaginal microbiota (frequency and duration of CST IV events) better represents the risk of adverse outcomes.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9EE26E-66D4-7654-F318-B1B4F696E2E0}"/>
              </a:ext>
            </a:extLst>
          </p:cNvPr>
          <p:cNvSpPr/>
          <p:nvPr/>
        </p:nvSpPr>
        <p:spPr>
          <a:xfrm>
            <a:off x="1997242" y="3898232"/>
            <a:ext cx="20670253" cy="741145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3E30EF35-2A5F-054B-95AF-B422E941C074}"/>
              </a:ext>
            </a:extLst>
          </p:cNvPr>
          <p:cNvGrpSpPr/>
          <p:nvPr/>
        </p:nvGrpSpPr>
        <p:grpSpPr>
          <a:xfrm>
            <a:off x="15272299" y="4205209"/>
            <a:ext cx="7195642" cy="6931926"/>
            <a:chOff x="0" y="0"/>
            <a:chExt cx="3429002" cy="3303331"/>
          </a:xfrm>
        </p:grpSpPr>
        <p:pic>
          <p:nvPicPr>
            <p:cNvPr id="14" name="Screen Shot 2013-07-23 at 10.03.01 PM.png" descr="Screen Shot 2013-07-23 at 10.03.01 PM.png">
              <a:extLst>
                <a:ext uri="{FF2B5EF4-FFF2-40B4-BE49-F238E27FC236}">
                  <a16:creationId xmlns:a16="http://schemas.microsoft.com/office/drawing/2014/main" id="{7F340228-7F70-BC4C-B8E2-3BA7CFE53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429003" cy="3303332"/>
            </a:xfrm>
            <a:prstGeom prst="rect">
              <a:avLst/>
            </a:prstGeom>
            <a:ln w="25400" cap="flat">
              <a:noFill/>
              <a:round/>
            </a:ln>
            <a:effectLst/>
          </p:spPr>
        </p:pic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CFD0B198-7C6E-9949-8E87-554FD6F3E088}"/>
                </a:ext>
              </a:extLst>
            </p:cNvPr>
            <p:cNvSpPr/>
            <p:nvPr/>
          </p:nvSpPr>
          <p:spPr>
            <a:xfrm>
              <a:off x="1140909" y="1087843"/>
              <a:ext cx="875582" cy="87558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51000"/>
                  </a:srgbClr>
                </a:gs>
                <a:gs pos="100000">
                  <a:srgbClr val="CEAB31">
                    <a:alpha val="51000"/>
                  </a:srgbClr>
                </a:gs>
              </a:gsLst>
              <a:lin ang="5400000" scaled="0"/>
            </a:gradFill>
            <a:ln w="254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40" marR="40640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 sz="1200"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endParaRPr>
            </a:p>
          </p:txBody>
        </p:sp>
      </p:grpSp>
      <p:grpSp>
        <p:nvGrpSpPr>
          <p:cNvPr id="16" name="Group">
            <a:extLst>
              <a:ext uri="{FF2B5EF4-FFF2-40B4-BE49-F238E27FC236}">
                <a16:creationId xmlns:a16="http://schemas.microsoft.com/office/drawing/2014/main" id="{256530F8-48D0-E24C-86B2-35712254808B}"/>
              </a:ext>
            </a:extLst>
          </p:cNvPr>
          <p:cNvGrpSpPr/>
          <p:nvPr/>
        </p:nvGrpSpPr>
        <p:grpSpPr>
          <a:xfrm>
            <a:off x="8538332" y="4109683"/>
            <a:ext cx="7126608" cy="6227350"/>
            <a:chOff x="0" y="0"/>
            <a:chExt cx="3546280" cy="3098800"/>
          </a:xfrm>
        </p:grpSpPr>
        <p:pic>
          <p:nvPicPr>
            <p:cNvPr id="17" name="Screen Shot 2013-07-23 at 10.07.44 PM.png" descr="Screen Shot 2013-07-23 at 10.07.44 PM.png">
              <a:extLst>
                <a:ext uri="{FF2B5EF4-FFF2-40B4-BE49-F238E27FC236}">
                  <a16:creationId xmlns:a16="http://schemas.microsoft.com/office/drawing/2014/main" id="{4CB45932-72E1-B04E-82E7-829779228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546281" cy="3098800"/>
            </a:xfrm>
            <a:prstGeom prst="rect">
              <a:avLst/>
            </a:prstGeom>
            <a:ln w="25400" cap="flat">
              <a:noFill/>
              <a:round/>
            </a:ln>
            <a:effectLst/>
          </p:spPr>
        </p:pic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45BBDADB-1F7C-574B-A98B-369332952650}"/>
                </a:ext>
              </a:extLst>
            </p:cNvPr>
            <p:cNvSpPr/>
            <p:nvPr/>
          </p:nvSpPr>
          <p:spPr>
            <a:xfrm>
              <a:off x="1286276" y="1130300"/>
              <a:ext cx="927101" cy="927100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51000"/>
                  </a:srgbClr>
                </a:gs>
                <a:gs pos="100000">
                  <a:srgbClr val="CEAB31">
                    <a:alpha val="51000"/>
                  </a:srgbClr>
                </a:gs>
              </a:gsLst>
              <a:lin ang="5400000" scaled="0"/>
            </a:gradFill>
            <a:ln w="254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40" marR="40640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 sz="1200"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endParaRPr>
            </a:p>
          </p:txBody>
        </p:sp>
      </p:grpSp>
      <p:grpSp>
        <p:nvGrpSpPr>
          <p:cNvPr id="19" name="Group">
            <a:extLst>
              <a:ext uri="{FF2B5EF4-FFF2-40B4-BE49-F238E27FC236}">
                <a16:creationId xmlns:a16="http://schemas.microsoft.com/office/drawing/2014/main" id="{C7C449AF-B76E-AF44-A681-B2821777575A}"/>
              </a:ext>
            </a:extLst>
          </p:cNvPr>
          <p:cNvGrpSpPr/>
          <p:nvPr/>
        </p:nvGrpSpPr>
        <p:grpSpPr>
          <a:xfrm>
            <a:off x="2179724" y="4145467"/>
            <a:ext cx="6931980" cy="6564018"/>
            <a:chOff x="0" y="0"/>
            <a:chExt cx="3276605" cy="3102677"/>
          </a:xfrm>
        </p:grpSpPr>
        <p:pic>
          <p:nvPicPr>
            <p:cNvPr id="20" name="Screen Shot 2013-07-23 at 9.53.52 PM.png" descr="Screen Shot 2013-07-23 at 9.53.52 PM.png">
              <a:extLst>
                <a:ext uri="{FF2B5EF4-FFF2-40B4-BE49-F238E27FC236}">
                  <a16:creationId xmlns:a16="http://schemas.microsoft.com/office/drawing/2014/main" id="{405457DD-C208-5A4B-8427-491F1E97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276606" cy="3102678"/>
            </a:xfrm>
            <a:prstGeom prst="rect">
              <a:avLst/>
            </a:prstGeom>
            <a:ln w="25400" cap="flat">
              <a:noFill/>
              <a:round/>
            </a:ln>
            <a:effectLst/>
          </p:spPr>
        </p:pic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934183FA-2933-B54F-8C26-E62D38F88F26}"/>
                </a:ext>
              </a:extLst>
            </p:cNvPr>
            <p:cNvSpPr/>
            <p:nvPr/>
          </p:nvSpPr>
          <p:spPr>
            <a:xfrm>
              <a:off x="995423" y="1098000"/>
              <a:ext cx="912473" cy="912472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51000"/>
                  </a:srgbClr>
                </a:gs>
                <a:gs pos="100000">
                  <a:srgbClr val="CEAB31">
                    <a:alpha val="51000"/>
                  </a:srgbClr>
                </a:gs>
              </a:gsLst>
              <a:lin ang="5400000" scaled="0"/>
            </a:gradFill>
            <a:ln w="254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40" marR="40640" defTabSz="914400">
                <a:defRPr sz="1200">
                  <a:uFill>
                    <a:solidFill>
                      <a:srgbClr val="FFFFFF"/>
                    </a:solidFill>
                  </a:uFill>
                </a:defRPr>
              </a:pPr>
              <a:endParaRPr sz="1200"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01859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Chlamydia trachomatis"/>
          <p:cNvSpPr txBox="1"/>
          <p:nvPr/>
        </p:nvSpPr>
        <p:spPr>
          <a:xfrm>
            <a:off x="1145702" y="1596262"/>
            <a:ext cx="12641582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defRPr sz="5800" i="1"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/>
            <a:r>
              <a:rPr dirty="0"/>
              <a:t>Chlamydia trachomatis </a:t>
            </a:r>
          </a:p>
        </p:txBody>
      </p:sp>
      <p:pic>
        <p:nvPicPr>
          <p:cNvPr id="13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11" y="3947628"/>
            <a:ext cx="11794187" cy="687631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In reproductive age women, Lactobacillus spp. are often characteristic of an optimal vaginal microbiota">
            <a:extLst>
              <a:ext uri="{FF2B5EF4-FFF2-40B4-BE49-F238E27FC236}">
                <a16:creationId xmlns:a16="http://schemas.microsoft.com/office/drawing/2014/main" id="{88729AAC-BCB4-9345-A717-3D4BD80C19E1}"/>
              </a:ext>
            </a:extLst>
          </p:cNvPr>
          <p:cNvSpPr txBox="1"/>
          <p:nvPr/>
        </p:nvSpPr>
        <p:spPr>
          <a:xfrm>
            <a:off x="15340293" y="4283069"/>
            <a:ext cx="7819709" cy="4824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1339596" lvl="3" indent="-571500" algn="l" defTabSz="914400">
              <a:lnSpc>
                <a:spcPct val="15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SzPct val="125000"/>
              <a:buFont typeface="Arial" panose="020B0604020202020204" pitchFamily="34" charset="0"/>
              <a:buChar char="•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200" dirty="0">
                <a:solidFill>
                  <a:schemeClr val="bg1">
                    <a:lumMod val="50000"/>
                  </a:schemeClr>
                </a:solidFill>
              </a:rPr>
              <a:t>The rate of infection after a sexual contact with an infected partner by </a:t>
            </a:r>
            <a:r>
              <a:rPr lang="en-US" sz="4200" i="1" dirty="0">
                <a:solidFill>
                  <a:schemeClr val="bg1">
                    <a:lumMod val="50000"/>
                  </a:schemeClr>
                </a:solidFill>
              </a:rPr>
              <a:t>C. trachomatis </a:t>
            </a:r>
            <a:r>
              <a:rPr lang="en-US" sz="4200" dirty="0">
                <a:solidFill>
                  <a:schemeClr val="bg1">
                    <a:lumMod val="50000"/>
                  </a:schemeClr>
                </a:solidFill>
              </a:rPr>
              <a:t>is estimated at 25-40%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Rounded Rectangle"/>
          <p:cNvSpPr/>
          <p:nvPr/>
        </p:nvSpPr>
        <p:spPr>
          <a:xfrm>
            <a:off x="10466664" y="3999356"/>
            <a:ext cx="8831593" cy="6993796"/>
          </a:xfrm>
          <a:prstGeom prst="roundRect">
            <a:avLst>
              <a:gd name="adj" fmla="val 490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73149" defTabSz="1645920">
              <a:lnSpc>
                <a:spcPct val="100000"/>
              </a:lnSpc>
              <a:spcBef>
                <a:spcPts val="0"/>
              </a:spcBef>
              <a:defRPr sz="21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375" name="The vaginal microbiota and Chlamydia infection"/>
          <p:cNvSpPr txBox="1"/>
          <p:nvPr/>
        </p:nvSpPr>
        <p:spPr>
          <a:xfrm>
            <a:off x="1081908" y="1544129"/>
            <a:ext cx="20747314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 defTabSz="1645920">
              <a:defRPr sz="5800"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/>
              <a:t>The vaginal microbiota and </a:t>
            </a:r>
            <a:r>
              <a:rPr lang="en-US" i="1" dirty="0"/>
              <a:t>Chlamydia trachomatis </a:t>
            </a:r>
            <a:r>
              <a:rPr lang="en-US" dirty="0"/>
              <a:t>infections</a:t>
            </a:r>
            <a:endParaRPr dirty="0"/>
          </a:p>
        </p:txBody>
      </p:sp>
      <p:pic>
        <p:nvPicPr>
          <p:cNvPr id="1376" name="CT- (Visit 2)ControlsFrequency 1.00.80.60.40.20.pdf" descr="CT- (Visit 2)ControlsFrequency 1.00.80.60.40.20.pdf"/>
          <p:cNvPicPr>
            <a:picLocks noChangeAspect="1"/>
          </p:cNvPicPr>
          <p:nvPr/>
        </p:nvPicPr>
        <p:blipFill>
          <a:blip r:embed="rId2"/>
          <a:srcRect r="40672"/>
          <a:stretch>
            <a:fillRect/>
          </a:stretch>
        </p:blipFill>
        <p:spPr>
          <a:xfrm>
            <a:off x="11290579" y="4390397"/>
            <a:ext cx="2670780" cy="524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7" name="CT- (Visit 2)CT+ (Visit 1)Frequency 1.00.80.60.40.20.pdf" descr="CT- (Visit 2)CT+ (Visit 1)Frequency 1.00.80.60.40.20.pdf"/>
          <p:cNvPicPr>
            <a:picLocks noChangeAspect="1"/>
          </p:cNvPicPr>
          <p:nvPr/>
        </p:nvPicPr>
        <p:blipFill>
          <a:blip r:embed="rId3"/>
          <a:srcRect l="18463"/>
          <a:stretch>
            <a:fillRect/>
          </a:stretch>
        </p:blipFill>
        <p:spPr>
          <a:xfrm>
            <a:off x="14092679" y="4390397"/>
            <a:ext cx="3563904" cy="5247721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**"/>
          <p:cNvSpPr txBox="1"/>
          <p:nvPr/>
        </p:nvSpPr>
        <p:spPr>
          <a:xfrm>
            <a:off x="14598022" y="6052515"/>
            <a:ext cx="648012" cy="93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spAutoFit/>
          </a:bodyPr>
          <a:lstStyle>
            <a:lvl1pPr defTabSz="584200">
              <a:defRPr sz="45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**</a:t>
            </a:r>
          </a:p>
        </p:txBody>
      </p:sp>
      <p:pic>
        <p:nvPicPr>
          <p:cNvPr id="1379" name="IIIIIIIVVCST.pdf" descr="IIIIIIIVVCST.pdf"/>
          <p:cNvPicPr>
            <a:picLocks noChangeAspect="1"/>
          </p:cNvPicPr>
          <p:nvPr/>
        </p:nvPicPr>
        <p:blipFill>
          <a:blip r:embed="rId4"/>
          <a:srcRect t="53257"/>
          <a:stretch>
            <a:fillRect/>
          </a:stretch>
        </p:blipFill>
        <p:spPr>
          <a:xfrm>
            <a:off x="12158857" y="10022798"/>
            <a:ext cx="6603965" cy="732088"/>
          </a:xfrm>
          <a:prstGeom prst="rect">
            <a:avLst/>
          </a:prstGeom>
          <a:ln w="12700">
            <a:miter lim="400000"/>
          </a:ln>
        </p:spPr>
      </p:pic>
      <p:sp>
        <p:nvSpPr>
          <p:cNvPr id="1380" name="CST:"/>
          <p:cNvSpPr txBox="1"/>
          <p:nvPr/>
        </p:nvSpPr>
        <p:spPr>
          <a:xfrm>
            <a:off x="10885979" y="9996239"/>
            <a:ext cx="1351346" cy="666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spAutoFit/>
          </a:bodyPr>
          <a:lstStyle>
            <a:lvl1pPr defTabSz="584200"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CST:</a:t>
            </a:r>
          </a:p>
        </p:txBody>
      </p:sp>
      <p:sp>
        <p:nvSpPr>
          <p:cNvPr id="1382" name="Rectangle"/>
          <p:cNvSpPr/>
          <p:nvPr/>
        </p:nvSpPr>
        <p:spPr>
          <a:xfrm>
            <a:off x="12098787" y="4361043"/>
            <a:ext cx="1806002" cy="53065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90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383" name="Rectangle"/>
          <p:cNvSpPr/>
          <p:nvPr/>
        </p:nvSpPr>
        <p:spPr>
          <a:xfrm>
            <a:off x="15939267" y="4447143"/>
            <a:ext cx="1806002" cy="53065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90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384" name="**"/>
          <p:cNvSpPr txBox="1"/>
          <p:nvPr/>
        </p:nvSpPr>
        <p:spPr>
          <a:xfrm>
            <a:off x="16469351" y="7158300"/>
            <a:ext cx="648012" cy="932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spAutoFit/>
          </a:bodyPr>
          <a:lstStyle>
            <a:lvl1pPr defTabSz="584200">
              <a:defRPr sz="45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**</a:t>
            </a:r>
          </a:p>
        </p:txBody>
      </p:sp>
      <p:sp>
        <p:nvSpPr>
          <p:cNvPr id="13" name="In reproductive age women, Lactobacillus spp. are often characteristic of an optimal vaginal microbiota">
            <a:extLst>
              <a:ext uri="{FF2B5EF4-FFF2-40B4-BE49-F238E27FC236}">
                <a16:creationId xmlns:a16="http://schemas.microsoft.com/office/drawing/2014/main" id="{D96999AD-E507-4649-8CB0-90E18B418E5D}"/>
              </a:ext>
            </a:extLst>
          </p:cNvPr>
          <p:cNvSpPr txBox="1"/>
          <p:nvPr/>
        </p:nvSpPr>
        <p:spPr>
          <a:xfrm>
            <a:off x="1629716" y="5360323"/>
            <a:ext cx="7819709" cy="296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1339596" lvl="3" indent="-571500" algn="l" defTabSz="914400">
              <a:lnSpc>
                <a:spcPct val="15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SzPct val="125000"/>
              <a:buFont typeface="Arial" panose="020B0604020202020204" pitchFamily="34" charset="0"/>
              <a:buChar char="•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200" dirty="0">
                <a:solidFill>
                  <a:schemeClr val="bg1">
                    <a:lumMod val="50000"/>
                  </a:schemeClr>
                </a:solidFill>
              </a:rPr>
              <a:t>150 CT+ women</a:t>
            </a:r>
          </a:p>
          <a:p>
            <a:pPr marL="1339596" lvl="3" indent="-571500" algn="l" defTabSz="914400">
              <a:lnSpc>
                <a:spcPct val="15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SzPct val="125000"/>
              <a:buFont typeface="Arial" panose="020B0604020202020204" pitchFamily="34" charset="0"/>
              <a:buChar char="•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200" dirty="0">
                <a:solidFill>
                  <a:schemeClr val="bg1">
                    <a:lumMod val="50000"/>
                  </a:schemeClr>
                </a:solidFill>
              </a:rPr>
              <a:t>Azithromycin treatment</a:t>
            </a:r>
          </a:p>
          <a:p>
            <a:pPr marL="1339596" lvl="3" indent="-571500" algn="l" defTabSz="914400">
              <a:lnSpc>
                <a:spcPct val="15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SzPct val="125000"/>
              <a:buFont typeface="Arial" panose="020B0604020202020204" pitchFamily="34" charset="0"/>
              <a:buChar char="•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200" dirty="0">
                <a:solidFill>
                  <a:schemeClr val="bg1">
                    <a:lumMod val="50000"/>
                  </a:schemeClr>
                </a:solidFill>
              </a:rPr>
              <a:t>Resampled 3 months later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" grpId="0" animBg="1" advAuto="0"/>
      <p:bldP spid="1383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Figure 1_New.png" descr="Figure 1_New.png"/>
          <p:cNvPicPr>
            <a:picLocks noChangeAspect="1"/>
          </p:cNvPicPr>
          <p:nvPr/>
        </p:nvPicPr>
        <p:blipFill rotWithShape="1">
          <a:blip r:embed="rId2"/>
          <a:srcRect l="2042" t="44822" r="27857" b="37496"/>
          <a:stretch/>
        </p:blipFill>
        <p:spPr>
          <a:xfrm>
            <a:off x="4393333" y="3114724"/>
            <a:ext cx="12048564" cy="2958580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Rectangle"/>
          <p:cNvSpPr/>
          <p:nvPr/>
        </p:nvSpPr>
        <p:spPr>
          <a:xfrm>
            <a:off x="9801992" y="6108697"/>
            <a:ext cx="395026" cy="4071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036B4B-387B-771B-12AF-D1F7006740DE}"/>
              </a:ext>
            </a:extLst>
          </p:cNvPr>
          <p:cNvGrpSpPr/>
          <p:nvPr/>
        </p:nvGrpSpPr>
        <p:grpSpPr>
          <a:xfrm>
            <a:off x="3975223" y="5929037"/>
            <a:ext cx="4370780" cy="6274000"/>
            <a:chOff x="567800" y="2802927"/>
            <a:chExt cx="2185390" cy="3137000"/>
          </a:xfrm>
        </p:grpSpPr>
        <p:pic>
          <p:nvPicPr>
            <p:cNvPr id="6" name="Figure 1_New.png" descr="Figure 1_New.png">
              <a:extLst>
                <a:ext uri="{FF2B5EF4-FFF2-40B4-BE49-F238E27FC236}">
                  <a16:creationId xmlns:a16="http://schemas.microsoft.com/office/drawing/2014/main" id="{A133A964-1AEB-7A01-8B33-2A7FFBB0D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2504" r="75302"/>
            <a:stretch/>
          </p:blipFill>
          <p:spPr>
            <a:xfrm>
              <a:off x="630699" y="2802927"/>
              <a:ext cx="2122491" cy="31370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10" name="Rectangle"/>
            <p:cNvSpPr/>
            <p:nvPr/>
          </p:nvSpPr>
          <p:spPr>
            <a:xfrm>
              <a:off x="567800" y="2981213"/>
              <a:ext cx="197513" cy="20359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5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EC38B9F-F513-63FC-92C8-D95786C7D194}"/>
              </a:ext>
            </a:extLst>
          </p:cNvPr>
          <p:cNvSpPr txBox="1"/>
          <p:nvPr/>
        </p:nvSpPr>
        <p:spPr>
          <a:xfrm>
            <a:off x="306557" y="12748802"/>
            <a:ext cx="14193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Edwards VL, </a:t>
            </a:r>
            <a:r>
              <a:rPr lang="en-US" sz="1600" i="1" dirty="0" err="1"/>
              <a:t>et.al</a:t>
            </a:r>
            <a:r>
              <a:rPr lang="en-US" sz="1600" dirty="0"/>
              <a:t>. mBio 10(4) (2019)</a:t>
            </a:r>
          </a:p>
          <a:p>
            <a:pPr algn="l"/>
            <a:r>
              <a:rPr lang="en-US" sz="1600" dirty="0"/>
              <a:t>Edwards VL, </a:t>
            </a:r>
            <a:r>
              <a:rPr lang="en-US" sz="1600" i="1" dirty="0"/>
              <a:t>et al</a:t>
            </a:r>
            <a:r>
              <a:rPr lang="en-US" sz="1600" dirty="0"/>
              <a:t>. Pathogens and Disease  80, ftac026 (2022)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537AA2F-9319-7122-A12F-2A6C2398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2" y="10061121"/>
            <a:ext cx="2355160" cy="164652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D4712D9-4D99-447A-2DE8-B15BC614945A}"/>
              </a:ext>
            </a:extLst>
          </p:cNvPr>
          <p:cNvGrpSpPr/>
          <p:nvPr/>
        </p:nvGrpSpPr>
        <p:grpSpPr>
          <a:xfrm>
            <a:off x="17853146" y="3053732"/>
            <a:ext cx="5111262" cy="9079737"/>
            <a:chOff x="17334836" y="3041582"/>
            <a:chExt cx="5111262" cy="9079737"/>
          </a:xfrm>
        </p:grpSpPr>
        <p:pic>
          <p:nvPicPr>
            <p:cNvPr id="2" name="Figure 1_New.png" descr="Figure 1_New.png">
              <a:extLst>
                <a:ext uri="{FF2B5EF4-FFF2-40B4-BE49-F238E27FC236}">
                  <a16:creationId xmlns:a16="http://schemas.microsoft.com/office/drawing/2014/main" id="{68AACF82-F736-061A-F99F-ABB108A4F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123" t="44822" r="-1861" b="36767"/>
            <a:stretch/>
          </p:blipFill>
          <p:spPr>
            <a:xfrm>
              <a:off x="17334836" y="3041582"/>
              <a:ext cx="5111262" cy="3080564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B325408-01F9-3B7D-5DD8-604C43498A69}"/>
                </a:ext>
              </a:extLst>
            </p:cNvPr>
            <p:cNvGrpSpPr/>
            <p:nvPr/>
          </p:nvGrpSpPr>
          <p:grpSpPr>
            <a:xfrm>
              <a:off x="18049946" y="6037653"/>
              <a:ext cx="3399694" cy="6083666"/>
              <a:chOff x="15620926" y="6941691"/>
              <a:chExt cx="3399693" cy="6083665"/>
            </a:xfrm>
          </p:grpSpPr>
          <p:pic>
            <p:nvPicPr>
              <p:cNvPr id="8" name="Figure 1_New.png" descr="Figure 1_New.png">
                <a:extLst>
                  <a:ext uri="{FF2B5EF4-FFF2-40B4-BE49-F238E27FC236}">
                    <a16:creationId xmlns:a16="http://schemas.microsoft.com/office/drawing/2014/main" id="{7F5B135E-B14F-FCB4-A23B-14E19B1A46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2081" t="62993" r="-1861" b="648"/>
              <a:stretch/>
            </p:blipFill>
            <p:spPr>
              <a:xfrm>
                <a:off x="15620926" y="6941691"/>
                <a:ext cx="3399693" cy="6083665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FCD4AB11-AD29-80B5-5F05-EE2BF01AB640}"/>
                  </a:ext>
                </a:extLst>
              </p:cNvPr>
              <p:cNvSpPr/>
              <p:nvPr/>
            </p:nvSpPr>
            <p:spPr>
              <a:xfrm>
                <a:off x="15972618" y="7218197"/>
                <a:ext cx="395025" cy="407196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500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>
                  <a:solidFill>
                    <a:srgbClr val="FFFFFF"/>
                  </a:solidFill>
                  <a:latin typeface="Helvetica Neue Light"/>
                  <a:ea typeface="Helvetica Neue Light"/>
                </a:endParaRPr>
              </a:p>
            </p:txBody>
          </p:sp>
        </p:grpSp>
      </p:grpSp>
      <p:pic>
        <p:nvPicPr>
          <p:cNvPr id="12" name="Professional Pic.JPG" descr="Professional Pic.JPG">
            <a:extLst>
              <a:ext uri="{FF2B5EF4-FFF2-40B4-BE49-F238E27FC236}">
                <a16:creationId xmlns:a16="http://schemas.microsoft.com/office/drawing/2014/main" id="{7140174B-AE95-0C7F-A80E-81D995F1A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75" y="3099270"/>
            <a:ext cx="1481650" cy="185206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Vonetta Edwards">
            <a:extLst>
              <a:ext uri="{FF2B5EF4-FFF2-40B4-BE49-F238E27FC236}">
                <a16:creationId xmlns:a16="http://schemas.microsoft.com/office/drawing/2014/main" id="{33754AFA-C647-5C53-44AD-EEF2DF25C595}"/>
              </a:ext>
            </a:extLst>
          </p:cNvPr>
          <p:cNvSpPr txBox="1"/>
          <p:nvPr/>
        </p:nvSpPr>
        <p:spPr>
          <a:xfrm>
            <a:off x="153528" y="4760025"/>
            <a:ext cx="1824415" cy="936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 err="1"/>
              <a:t>Vonetta</a:t>
            </a:r>
            <a:r>
              <a:rPr dirty="0"/>
              <a:t> Edwards</a:t>
            </a:r>
          </a:p>
        </p:txBody>
      </p:sp>
      <p:pic>
        <p:nvPicPr>
          <p:cNvPr id="4" name="image6.png" descr="image6.png">
            <a:extLst>
              <a:ext uri="{FF2B5EF4-FFF2-40B4-BE49-F238E27FC236}">
                <a16:creationId xmlns:a16="http://schemas.microsoft.com/office/drawing/2014/main" id="{A9D65133-D4B9-8A8D-A309-1F2DBB3E3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801" y="7154305"/>
            <a:ext cx="8485117" cy="449463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Improved resolution in community state type assignments">
            <a:extLst>
              <a:ext uri="{FF2B5EF4-FFF2-40B4-BE49-F238E27FC236}">
                <a16:creationId xmlns:a16="http://schemas.microsoft.com/office/drawing/2014/main" id="{13F43525-12B1-E0B5-185F-AC27E99B98CE}"/>
              </a:ext>
            </a:extLst>
          </p:cNvPr>
          <p:cNvSpPr txBox="1"/>
          <p:nvPr/>
        </p:nvSpPr>
        <p:spPr>
          <a:xfrm>
            <a:off x="1112519" y="1453515"/>
            <a:ext cx="22146262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l">
              <a:defRPr sz="5800"/>
            </a:lvl1pPr>
          </a:lstStyle>
          <a:p>
            <a:r>
              <a:rPr lang="en-US" i="1" dirty="0"/>
              <a:t>Lactobacillus</a:t>
            </a:r>
            <a:r>
              <a:rPr lang="en-US" dirty="0"/>
              <a:t> spp. differentially affect </a:t>
            </a:r>
            <a:r>
              <a:rPr lang="en-US" i="1" dirty="0"/>
              <a:t>C. trachomatis in vitro </a:t>
            </a:r>
            <a:r>
              <a:rPr lang="en-US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109223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Lactic acid does not directly affect C. trachomat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Lactic acid does not directly affect </a:t>
            </a:r>
            <a:r>
              <a:rPr i="1" dirty="0"/>
              <a:t>C. trachomatis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E4E428-038A-19E2-E680-79A827A1C946}"/>
              </a:ext>
            </a:extLst>
          </p:cNvPr>
          <p:cNvGrpSpPr/>
          <p:nvPr/>
        </p:nvGrpSpPr>
        <p:grpSpPr>
          <a:xfrm>
            <a:off x="7324675" y="3193141"/>
            <a:ext cx="6578894" cy="9045976"/>
            <a:chOff x="6386830" y="3474495"/>
            <a:chExt cx="5568604" cy="7656828"/>
          </a:xfrm>
        </p:grpSpPr>
        <p:pic>
          <p:nvPicPr>
            <p:cNvPr id="4" name="Figure 2_New.png" descr="Figure 2_New.png">
              <a:extLst>
                <a:ext uri="{FF2B5EF4-FFF2-40B4-BE49-F238E27FC236}">
                  <a16:creationId xmlns:a16="http://schemas.microsoft.com/office/drawing/2014/main" id="{D58FD624-F1AE-F383-58E4-9C415AA0E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t="66566" r="87719"/>
            <a:stretch/>
          </p:blipFill>
          <p:spPr>
            <a:xfrm>
              <a:off x="6449469" y="3474495"/>
              <a:ext cx="1203151" cy="765682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6C3DC80E-5F3E-6A78-EF62-B69B637CBF07}"/>
                </a:ext>
              </a:extLst>
            </p:cNvPr>
            <p:cNvSpPr/>
            <p:nvPr/>
          </p:nvSpPr>
          <p:spPr>
            <a:xfrm>
              <a:off x="6386830" y="3570573"/>
              <a:ext cx="395025" cy="40719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50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pic>
          <p:nvPicPr>
            <p:cNvPr id="6" name="Figure 2_New.png" descr="Figure 2_New.png">
              <a:extLst>
                <a:ext uri="{FF2B5EF4-FFF2-40B4-BE49-F238E27FC236}">
                  <a16:creationId xmlns:a16="http://schemas.microsoft.com/office/drawing/2014/main" id="{42DA2135-4BE0-F44B-B67C-D04D71A6C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713" t="66566" r="43930"/>
            <a:stretch/>
          </p:blipFill>
          <p:spPr>
            <a:xfrm>
              <a:off x="7599752" y="3474495"/>
              <a:ext cx="2190307" cy="765682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Figure 2_New.png" descr="Figure 2_New.png">
              <a:extLst>
                <a:ext uri="{FF2B5EF4-FFF2-40B4-BE49-F238E27FC236}">
                  <a16:creationId xmlns:a16="http://schemas.microsoft.com/office/drawing/2014/main" id="{D2F38C8E-2B2D-A790-5645-E5CA52351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776" t="66566" r="-133"/>
            <a:stretch/>
          </p:blipFill>
          <p:spPr>
            <a:xfrm>
              <a:off x="9765127" y="3474495"/>
              <a:ext cx="2190307" cy="765682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40890957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proved resolution in community state type assignments">
            <a:extLst>
              <a:ext uri="{FF2B5EF4-FFF2-40B4-BE49-F238E27FC236}">
                <a16:creationId xmlns:a16="http://schemas.microsoft.com/office/drawing/2014/main" id="{13F43525-12B1-E0B5-185F-AC27E99B98CE}"/>
              </a:ext>
            </a:extLst>
          </p:cNvPr>
          <p:cNvSpPr txBox="1"/>
          <p:nvPr/>
        </p:nvSpPr>
        <p:spPr>
          <a:xfrm>
            <a:off x="1112519" y="1453515"/>
            <a:ext cx="22146262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l">
              <a:defRPr sz="5800"/>
            </a:lvl1pPr>
          </a:lstStyle>
          <a:p>
            <a:r>
              <a:rPr lang="en-US" i="1" dirty="0"/>
              <a:t>Lactobacillus</a:t>
            </a:r>
            <a:r>
              <a:rPr lang="en-US" dirty="0"/>
              <a:t> spp. differentially affect </a:t>
            </a:r>
            <a:r>
              <a:rPr lang="en-US" i="1" dirty="0"/>
              <a:t>C. trachomatis in vitro </a:t>
            </a:r>
            <a:r>
              <a:rPr lang="en-US" dirty="0"/>
              <a:t>infection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4E747F-2488-C7E0-2453-F7A621726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4" r="9444"/>
          <a:stretch/>
        </p:blipFill>
        <p:spPr>
          <a:xfrm>
            <a:off x="6430835" y="2939192"/>
            <a:ext cx="11278954" cy="96232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A380B0-F41D-F07A-C3D3-0E4A9ADC3FBB}"/>
              </a:ext>
            </a:extLst>
          </p:cNvPr>
          <p:cNvSpPr txBox="1"/>
          <p:nvPr/>
        </p:nvSpPr>
        <p:spPr>
          <a:xfrm>
            <a:off x="20273574" y="9773145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30 min. exposure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1E74C8-C248-CCBC-C06C-42ED365D4E11}"/>
              </a:ext>
            </a:extLst>
          </p:cNvPr>
          <p:cNvSpPr/>
          <p:nvPr/>
        </p:nvSpPr>
        <p:spPr>
          <a:xfrm>
            <a:off x="13086986" y="3090789"/>
            <a:ext cx="5399504" cy="9018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A95CF01-A868-50A7-37CC-EB8BFDB0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24" y="11428138"/>
            <a:ext cx="2355160" cy="16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1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proved resolution in community state type assignments">
            <a:extLst>
              <a:ext uri="{FF2B5EF4-FFF2-40B4-BE49-F238E27FC236}">
                <a16:creationId xmlns:a16="http://schemas.microsoft.com/office/drawing/2014/main" id="{13F43525-12B1-E0B5-185F-AC27E99B98CE}"/>
              </a:ext>
            </a:extLst>
          </p:cNvPr>
          <p:cNvSpPr txBox="1"/>
          <p:nvPr/>
        </p:nvSpPr>
        <p:spPr>
          <a:xfrm>
            <a:off x="1112519" y="1453515"/>
            <a:ext cx="22146262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l">
              <a:defRPr sz="5800"/>
            </a:lvl1pPr>
          </a:lstStyle>
          <a:p>
            <a:r>
              <a:rPr lang="en-US" dirty="0"/>
              <a:t>Epigenetic modulation of the cell cycle by the vaginal bacteria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CAFA68-EF1E-40AE-DB92-477FDC6DC640}"/>
              </a:ext>
            </a:extLst>
          </p:cNvPr>
          <p:cNvGrpSpPr/>
          <p:nvPr/>
        </p:nvGrpSpPr>
        <p:grpSpPr>
          <a:xfrm>
            <a:off x="1584802" y="3435239"/>
            <a:ext cx="14736682" cy="8247763"/>
            <a:chOff x="5242402" y="3871495"/>
            <a:chExt cx="14736682" cy="8247763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1A07320F-0DBE-9E9B-6CA4-1766EFB3E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8293"/>
            <a:stretch>
              <a:fillRect/>
            </a:stretch>
          </p:blipFill>
          <p:spPr>
            <a:xfrm>
              <a:off x="14533364" y="8351828"/>
              <a:ext cx="1849082" cy="3382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05676FE-FD2B-EEE8-3F96-B09DD4DEB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596"/>
            <a:stretch>
              <a:fillRect/>
            </a:stretch>
          </p:blipFill>
          <p:spPr>
            <a:xfrm>
              <a:off x="14418270" y="9794930"/>
              <a:ext cx="1901282" cy="33827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A0E29E0-9327-2EA2-8207-64F452831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9507"/>
            <a:stretch>
              <a:fillRect/>
            </a:stretch>
          </p:blipFill>
          <p:spPr>
            <a:xfrm>
              <a:off x="14538963" y="9313896"/>
              <a:ext cx="1318207" cy="33827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1953EFA-46CB-A96D-424C-5B4A3F6CD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810"/>
            <a:stretch>
              <a:fillRect/>
            </a:stretch>
          </p:blipFill>
          <p:spPr>
            <a:xfrm>
              <a:off x="14410177" y="8832863"/>
              <a:ext cx="1651769" cy="338274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2" name="Group">
              <a:extLst>
                <a:ext uri="{FF2B5EF4-FFF2-40B4-BE49-F238E27FC236}">
                  <a16:creationId xmlns:a16="http://schemas.microsoft.com/office/drawing/2014/main" id="{433EF32A-6B79-BA36-2E03-1242958BB55F}"/>
                </a:ext>
              </a:extLst>
            </p:cNvPr>
            <p:cNvGrpSpPr/>
            <p:nvPr/>
          </p:nvGrpSpPr>
          <p:grpSpPr>
            <a:xfrm>
              <a:off x="5242402" y="3871495"/>
              <a:ext cx="14736682" cy="1431133"/>
              <a:chOff x="0" y="0"/>
              <a:chExt cx="14736681" cy="1431131"/>
            </a:xfrm>
          </p:grpSpPr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6798D8ED-2DEF-15B0-D1C4-9590CD0E5588}"/>
                  </a:ext>
                </a:extLst>
              </p:cNvPr>
              <p:cNvSpPr/>
              <p:nvPr/>
            </p:nvSpPr>
            <p:spPr>
              <a:xfrm>
                <a:off x="3253311" y="715565"/>
                <a:ext cx="1796053" cy="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398D24E2-4848-4100-2129-234DC4A8A6BE}"/>
                  </a:ext>
                </a:extLst>
              </p:cNvPr>
              <p:cNvSpPr/>
              <p:nvPr/>
            </p:nvSpPr>
            <p:spPr>
              <a:xfrm>
                <a:off x="9061445" y="715565"/>
                <a:ext cx="1796052" cy="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804891CB-1F40-0799-D650-7154712915A7}"/>
                  </a:ext>
                </a:extLst>
              </p:cNvPr>
              <p:cNvSpPr/>
              <p:nvPr/>
            </p:nvSpPr>
            <p:spPr>
              <a:xfrm flipV="1">
                <a:off x="5039390" y="464972"/>
                <a:ext cx="1" cy="489110"/>
              </a:xfrm>
              <a:prstGeom prst="line">
                <a:avLst/>
              </a:prstGeom>
              <a:noFill/>
              <a:ln w="508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grpSp>
            <p:nvGrpSpPr>
              <p:cNvPr id="32" name="Group">
                <a:extLst>
                  <a:ext uri="{FF2B5EF4-FFF2-40B4-BE49-F238E27FC236}">
                    <a16:creationId xmlns:a16="http://schemas.microsoft.com/office/drawing/2014/main" id="{56F63AB4-3665-3ED4-15D7-8B45793D2171}"/>
                  </a:ext>
                </a:extLst>
              </p:cNvPr>
              <p:cNvGrpSpPr/>
              <p:nvPr/>
            </p:nvGrpSpPr>
            <p:grpSpPr>
              <a:xfrm>
                <a:off x="0" y="0"/>
                <a:ext cx="3047604" cy="1431132"/>
                <a:chOff x="0" y="0"/>
                <a:chExt cx="3047603" cy="1431131"/>
              </a:xfrm>
            </p:grpSpPr>
            <p:sp>
              <p:nvSpPr>
                <p:cNvPr id="39" name="Rounded Rectangle">
                  <a:extLst>
                    <a:ext uri="{FF2B5EF4-FFF2-40B4-BE49-F238E27FC236}">
                      <a16:creationId xmlns:a16="http://schemas.microsoft.com/office/drawing/2014/main" id="{814AC9FC-FF1A-222B-8FF4-EE66FB5AA53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047604" cy="1431132"/>
                </a:xfrm>
                <a:prstGeom prst="roundRect">
                  <a:avLst>
                    <a:gd name="adj" fmla="val 15000"/>
                  </a:avLst>
                </a:prstGeom>
                <a:solidFill>
                  <a:srgbClr val="0096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5000">
                      <a:solidFill>
                        <a:srgbClr val="FFFFFF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/>
                </a:p>
              </p:txBody>
            </p:sp>
            <p:sp>
              <p:nvSpPr>
                <p:cNvPr id="40" name="HDAC 4">
                  <a:extLst>
                    <a:ext uri="{FF2B5EF4-FFF2-40B4-BE49-F238E27FC236}">
                      <a16:creationId xmlns:a16="http://schemas.microsoft.com/office/drawing/2014/main" id="{8DFC7E7A-D4FB-0F32-43A4-5639122F4893}"/>
                    </a:ext>
                  </a:extLst>
                </p:cNvPr>
                <p:cNvSpPr txBox="1"/>
                <p:nvPr/>
              </p:nvSpPr>
              <p:spPr>
                <a:xfrm>
                  <a:off x="314717" y="286809"/>
                  <a:ext cx="2418170" cy="85751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51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r>
                    <a:rPr dirty="0"/>
                    <a:t>HDAC 4</a:t>
                  </a:r>
                </a:p>
              </p:txBody>
            </p:sp>
          </p:grpSp>
          <p:grpSp>
            <p:nvGrpSpPr>
              <p:cNvPr id="33" name="Group">
                <a:extLst>
                  <a:ext uri="{FF2B5EF4-FFF2-40B4-BE49-F238E27FC236}">
                    <a16:creationId xmlns:a16="http://schemas.microsoft.com/office/drawing/2014/main" id="{2D531137-9793-114F-7D63-0E1DE601DCC7}"/>
                  </a:ext>
                </a:extLst>
              </p:cNvPr>
              <p:cNvGrpSpPr/>
              <p:nvPr/>
            </p:nvGrpSpPr>
            <p:grpSpPr>
              <a:xfrm>
                <a:off x="6252452" y="327730"/>
                <a:ext cx="1710233" cy="775671"/>
                <a:chOff x="0" y="0"/>
                <a:chExt cx="1710232" cy="775669"/>
              </a:xfrm>
            </p:grpSpPr>
            <p:sp>
              <p:nvSpPr>
                <p:cNvPr id="37" name="Rounded Rectangle">
                  <a:extLst>
                    <a:ext uri="{FF2B5EF4-FFF2-40B4-BE49-F238E27FC236}">
                      <a16:creationId xmlns:a16="http://schemas.microsoft.com/office/drawing/2014/main" id="{D129C2AC-03B8-37D5-6573-A2B11D7502B1}"/>
                    </a:ext>
                  </a:extLst>
                </p:cNvPr>
                <p:cNvSpPr/>
                <p:nvPr/>
              </p:nvSpPr>
              <p:spPr>
                <a:xfrm>
                  <a:off x="29219" y="0"/>
                  <a:ext cx="1651795" cy="775670"/>
                </a:xfrm>
                <a:prstGeom prst="roundRect">
                  <a:avLst>
                    <a:gd name="adj" fmla="val 15000"/>
                  </a:avLst>
                </a:prstGeom>
                <a:solidFill>
                  <a:srgbClr val="FF9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5000">
                      <a:solidFill>
                        <a:srgbClr val="FFFFFF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/>
                </a:p>
              </p:txBody>
            </p:sp>
            <p:sp>
              <p:nvSpPr>
                <p:cNvPr id="38" name="CDKN1A">
                  <a:extLst>
                    <a:ext uri="{FF2B5EF4-FFF2-40B4-BE49-F238E27FC236}">
                      <a16:creationId xmlns:a16="http://schemas.microsoft.com/office/drawing/2014/main" id="{31A96A8D-1EE8-3301-A18B-5BD6DE99B334}"/>
                    </a:ext>
                  </a:extLst>
                </p:cNvPr>
                <p:cNvSpPr txBox="1"/>
                <p:nvPr/>
              </p:nvSpPr>
              <p:spPr>
                <a:xfrm>
                  <a:off x="0" y="95279"/>
                  <a:ext cx="1710233" cy="58511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32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r>
                    <a:t>CDKN1A</a:t>
                  </a:r>
                </a:p>
              </p:txBody>
            </p:sp>
          </p:grpSp>
          <p:grpSp>
            <p:nvGrpSpPr>
              <p:cNvPr id="34" name="Group">
                <a:extLst>
                  <a:ext uri="{FF2B5EF4-FFF2-40B4-BE49-F238E27FC236}">
                    <a16:creationId xmlns:a16="http://schemas.microsoft.com/office/drawing/2014/main" id="{F10930EC-EE2F-4BE9-806D-62410FCBE132}"/>
                  </a:ext>
                </a:extLst>
              </p:cNvPr>
              <p:cNvGrpSpPr/>
              <p:nvPr/>
            </p:nvGrpSpPr>
            <p:grpSpPr>
              <a:xfrm>
                <a:off x="11689078" y="0"/>
                <a:ext cx="3047604" cy="1431132"/>
                <a:chOff x="0" y="0"/>
                <a:chExt cx="3047603" cy="1431131"/>
              </a:xfrm>
            </p:grpSpPr>
            <p:sp>
              <p:nvSpPr>
                <p:cNvPr id="35" name="Rectangle">
                  <a:extLst>
                    <a:ext uri="{FF2B5EF4-FFF2-40B4-BE49-F238E27FC236}">
                      <a16:creationId xmlns:a16="http://schemas.microsoft.com/office/drawing/2014/main" id="{E7ABFA92-D326-94E1-9E06-B95E8D23D3B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047604" cy="1431132"/>
                </a:xfrm>
                <a:prstGeom prst="rect">
                  <a:avLst/>
                </a:prstGeom>
                <a:solidFill>
                  <a:srgbClr val="C0C0C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5000">
                      <a:solidFill>
                        <a:srgbClr val="FFFFFF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/>
                </a:p>
              </p:txBody>
            </p:sp>
            <p:sp>
              <p:nvSpPr>
                <p:cNvPr id="36" name="Cell Cycle">
                  <a:extLst>
                    <a:ext uri="{FF2B5EF4-FFF2-40B4-BE49-F238E27FC236}">
                      <a16:creationId xmlns:a16="http://schemas.microsoft.com/office/drawing/2014/main" id="{2C438ED6-FEF0-83D5-7E9F-5C52FBE37696}"/>
                    </a:ext>
                  </a:extLst>
                </p:cNvPr>
                <p:cNvSpPr txBox="1"/>
                <p:nvPr/>
              </p:nvSpPr>
              <p:spPr>
                <a:xfrm>
                  <a:off x="249070" y="323804"/>
                  <a:ext cx="2549463" cy="7835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45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r>
                    <a:t>Cell Cycle</a:t>
                  </a:r>
                </a:p>
              </p:txBody>
            </p:sp>
          </p:grpSp>
        </p:grpSp>
        <p:grpSp>
          <p:nvGrpSpPr>
            <p:cNvPr id="13" name="Group">
              <a:extLst>
                <a:ext uri="{FF2B5EF4-FFF2-40B4-BE49-F238E27FC236}">
                  <a16:creationId xmlns:a16="http://schemas.microsoft.com/office/drawing/2014/main" id="{F9120A0A-7D12-418B-D02E-4FABCE9C797B}"/>
                </a:ext>
              </a:extLst>
            </p:cNvPr>
            <p:cNvGrpSpPr/>
            <p:nvPr/>
          </p:nvGrpSpPr>
          <p:grpSpPr>
            <a:xfrm>
              <a:off x="5940306" y="5522532"/>
              <a:ext cx="13584225" cy="1431132"/>
              <a:chOff x="0" y="0"/>
              <a:chExt cx="13584223" cy="1431131"/>
            </a:xfrm>
          </p:grpSpPr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2C1C972E-A006-2C0D-BEBB-244ACD0106AC}"/>
                  </a:ext>
                </a:extLst>
              </p:cNvPr>
              <p:cNvSpPr/>
              <p:nvPr/>
            </p:nvSpPr>
            <p:spPr>
              <a:xfrm>
                <a:off x="2555407" y="715566"/>
                <a:ext cx="1796052" cy="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4F7409E5-17C5-A64B-3516-47FF31C554EC}"/>
                  </a:ext>
                </a:extLst>
              </p:cNvPr>
              <p:cNvSpPr/>
              <p:nvPr/>
            </p:nvSpPr>
            <p:spPr>
              <a:xfrm>
                <a:off x="8390027" y="721604"/>
                <a:ext cx="1796052" cy="1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CC929439-3114-690D-5910-8A99F21AABFE}"/>
                  </a:ext>
                </a:extLst>
              </p:cNvPr>
              <p:cNvSpPr/>
              <p:nvPr/>
            </p:nvSpPr>
            <p:spPr>
              <a:xfrm flipV="1">
                <a:off x="10176106" y="471011"/>
                <a:ext cx="1" cy="489110"/>
              </a:xfrm>
              <a:prstGeom prst="line">
                <a:avLst/>
              </a:prstGeom>
              <a:noFill/>
              <a:ln w="50800" cap="flat">
                <a:solidFill>
                  <a:srgbClr val="ABABA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5000">
                    <a:solidFill>
                      <a:srgbClr val="000000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  <a:endParaRPr/>
              </a:p>
            </p:txBody>
          </p:sp>
          <p:grpSp>
            <p:nvGrpSpPr>
              <p:cNvPr id="20" name="Group">
                <a:extLst>
                  <a:ext uri="{FF2B5EF4-FFF2-40B4-BE49-F238E27FC236}">
                    <a16:creationId xmlns:a16="http://schemas.microsoft.com/office/drawing/2014/main" id="{C50916B4-2985-1DDB-896C-A0A814D89C12}"/>
                  </a:ext>
                </a:extLst>
              </p:cNvPr>
              <p:cNvGrpSpPr/>
              <p:nvPr/>
            </p:nvGrpSpPr>
            <p:grpSpPr>
              <a:xfrm>
                <a:off x="0" y="327730"/>
                <a:ext cx="1651794" cy="775671"/>
                <a:chOff x="0" y="0"/>
                <a:chExt cx="1651793" cy="775669"/>
              </a:xfrm>
            </p:grpSpPr>
            <p:sp>
              <p:nvSpPr>
                <p:cNvPr id="27" name="Rounded Rectangle">
                  <a:extLst>
                    <a:ext uri="{FF2B5EF4-FFF2-40B4-BE49-F238E27FC236}">
                      <a16:creationId xmlns:a16="http://schemas.microsoft.com/office/drawing/2014/main" id="{0DC3A2A3-2084-7FF7-645B-1E81B8677AC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51794" cy="775670"/>
                </a:xfrm>
                <a:prstGeom prst="roundRect">
                  <a:avLst>
                    <a:gd name="adj" fmla="val 15000"/>
                  </a:avLst>
                </a:prstGeom>
                <a:solidFill>
                  <a:srgbClr val="0096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5000">
                      <a:solidFill>
                        <a:srgbClr val="FFFFFF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/>
                </a:p>
              </p:txBody>
            </p:sp>
            <p:sp>
              <p:nvSpPr>
                <p:cNvPr id="28" name="HDAC 4">
                  <a:extLst>
                    <a:ext uri="{FF2B5EF4-FFF2-40B4-BE49-F238E27FC236}">
                      <a16:creationId xmlns:a16="http://schemas.microsoft.com/office/drawing/2014/main" id="{8DAF7B24-BFF7-6CB2-A233-63898A54D075}"/>
                    </a:ext>
                  </a:extLst>
                </p:cNvPr>
                <p:cNvSpPr txBox="1"/>
                <p:nvPr/>
              </p:nvSpPr>
              <p:spPr>
                <a:xfrm>
                  <a:off x="45964" y="95279"/>
                  <a:ext cx="1559866" cy="58511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32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r>
                    <a:rPr dirty="0"/>
                    <a:t>HDAC 4</a:t>
                  </a:r>
                </a:p>
              </p:txBody>
            </p:sp>
          </p:grpSp>
          <p:grpSp>
            <p:nvGrpSpPr>
              <p:cNvPr id="21" name="Group">
                <a:extLst>
                  <a:ext uri="{FF2B5EF4-FFF2-40B4-BE49-F238E27FC236}">
                    <a16:creationId xmlns:a16="http://schemas.microsoft.com/office/drawing/2014/main" id="{39120065-72ED-3285-CDF7-D8065B7C8E85}"/>
                  </a:ext>
                </a:extLst>
              </p:cNvPr>
              <p:cNvGrpSpPr/>
              <p:nvPr/>
            </p:nvGrpSpPr>
            <p:grpSpPr>
              <a:xfrm>
                <a:off x="4885861" y="0"/>
                <a:ext cx="3047604" cy="1431132"/>
                <a:chOff x="0" y="0"/>
                <a:chExt cx="3047603" cy="1431131"/>
              </a:xfrm>
            </p:grpSpPr>
            <p:sp>
              <p:nvSpPr>
                <p:cNvPr id="25" name="Rounded Rectangle">
                  <a:extLst>
                    <a:ext uri="{FF2B5EF4-FFF2-40B4-BE49-F238E27FC236}">
                      <a16:creationId xmlns:a16="http://schemas.microsoft.com/office/drawing/2014/main" id="{65E56B1E-5B1E-D993-8849-C08912AA63C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047604" cy="1431132"/>
                </a:xfrm>
                <a:prstGeom prst="roundRect">
                  <a:avLst>
                    <a:gd name="adj" fmla="val 15000"/>
                  </a:avLst>
                </a:prstGeom>
                <a:solidFill>
                  <a:srgbClr val="FF93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5000">
                      <a:solidFill>
                        <a:srgbClr val="FFFFFF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/>
                </a:p>
              </p:txBody>
            </p:sp>
            <p:sp>
              <p:nvSpPr>
                <p:cNvPr id="26" name="CDKN1A">
                  <a:extLst>
                    <a:ext uri="{FF2B5EF4-FFF2-40B4-BE49-F238E27FC236}">
                      <a16:creationId xmlns:a16="http://schemas.microsoft.com/office/drawing/2014/main" id="{D9C47113-9141-614C-48B8-5567F0C81B46}"/>
                    </a:ext>
                  </a:extLst>
                </p:cNvPr>
                <p:cNvSpPr txBox="1"/>
                <p:nvPr/>
              </p:nvSpPr>
              <p:spPr>
                <a:xfrm>
                  <a:off x="344511" y="323804"/>
                  <a:ext cx="2358581" cy="7835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45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r>
                    <a:rPr dirty="0"/>
                    <a:t>CDKN1A</a:t>
                  </a:r>
                </a:p>
              </p:txBody>
            </p:sp>
          </p:grpSp>
          <p:grpSp>
            <p:nvGrpSpPr>
              <p:cNvPr id="22" name="Group">
                <a:extLst>
                  <a:ext uri="{FF2B5EF4-FFF2-40B4-BE49-F238E27FC236}">
                    <a16:creationId xmlns:a16="http://schemas.microsoft.com/office/drawing/2014/main" id="{F5A2A47E-7820-6089-B166-5A48870422EB}"/>
                  </a:ext>
                </a:extLst>
              </p:cNvPr>
              <p:cNvGrpSpPr/>
              <p:nvPr/>
            </p:nvGrpSpPr>
            <p:grpSpPr>
              <a:xfrm>
                <a:off x="11682795" y="292975"/>
                <a:ext cx="1901429" cy="845182"/>
                <a:chOff x="0" y="0"/>
                <a:chExt cx="1901428" cy="845180"/>
              </a:xfrm>
            </p:grpSpPr>
            <p:sp>
              <p:nvSpPr>
                <p:cNvPr id="23" name="Rectangle">
                  <a:extLst>
                    <a:ext uri="{FF2B5EF4-FFF2-40B4-BE49-F238E27FC236}">
                      <a16:creationId xmlns:a16="http://schemas.microsoft.com/office/drawing/2014/main" id="{034EAC32-E7B5-F316-D23B-B4149A30A48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901429" cy="845181"/>
                </a:xfrm>
                <a:prstGeom prst="rect">
                  <a:avLst/>
                </a:prstGeom>
                <a:solidFill>
                  <a:srgbClr val="C0C0C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5000">
                      <a:solidFill>
                        <a:srgbClr val="FFFFFF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  <a:endParaRPr/>
                </a:p>
              </p:txBody>
            </p:sp>
            <p:sp>
              <p:nvSpPr>
                <p:cNvPr id="24" name="Cell Cycle">
                  <a:extLst>
                    <a:ext uri="{FF2B5EF4-FFF2-40B4-BE49-F238E27FC236}">
                      <a16:creationId xmlns:a16="http://schemas.microsoft.com/office/drawing/2014/main" id="{37B9358B-EB33-EE2B-1963-EDB8C062CD88}"/>
                    </a:ext>
                  </a:extLst>
                </p:cNvPr>
                <p:cNvSpPr txBox="1"/>
                <p:nvPr/>
              </p:nvSpPr>
              <p:spPr>
                <a:xfrm>
                  <a:off x="27728" y="130034"/>
                  <a:ext cx="1845972" cy="58511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32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r>
                    <a:t>Cell Cycle</a:t>
                  </a:r>
                </a:p>
              </p:txBody>
            </p:sp>
          </p:grpSp>
        </p:grpSp>
        <p:pic>
          <p:nvPicPr>
            <p:cNvPr id="14" name="Figure 5_New.png" descr="Figure 5_New.png">
              <a:extLst>
                <a:ext uri="{FF2B5EF4-FFF2-40B4-BE49-F238E27FC236}">
                  <a16:creationId xmlns:a16="http://schemas.microsoft.com/office/drawing/2014/main" id="{3B2C2C26-93B3-8576-E46C-871A13063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634" t="13794" r="72120" b="45237"/>
            <a:stretch>
              <a:fillRect/>
            </a:stretch>
          </p:blipFill>
          <p:spPr>
            <a:xfrm>
              <a:off x="6021983" y="7426836"/>
              <a:ext cx="3159316" cy="46924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Figure 5_New.png" descr="Figure 5_New.png">
              <a:extLst>
                <a:ext uri="{FF2B5EF4-FFF2-40B4-BE49-F238E27FC236}">
                  <a16:creationId xmlns:a16="http://schemas.microsoft.com/office/drawing/2014/main" id="{EC69AB0B-44B1-B9EF-EAC1-7E65EA3DF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700" t="13360" r="22521" b="45488"/>
            <a:stretch>
              <a:fillRect/>
            </a:stretch>
          </p:blipFill>
          <p:spPr>
            <a:xfrm>
              <a:off x="10252472" y="7516331"/>
              <a:ext cx="3094617" cy="451316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31A8FE-F0E9-EBB0-1DE8-62B4858B1B55}"/>
              </a:ext>
            </a:extLst>
          </p:cNvPr>
          <p:cNvGrpSpPr/>
          <p:nvPr/>
        </p:nvGrpSpPr>
        <p:grpSpPr>
          <a:xfrm>
            <a:off x="18518617" y="4104943"/>
            <a:ext cx="4210171" cy="7959532"/>
            <a:chOff x="18739110" y="7268752"/>
            <a:chExt cx="3030287" cy="5728904"/>
          </a:xfrm>
        </p:grpSpPr>
        <p:pic>
          <p:nvPicPr>
            <p:cNvPr id="42" name="Figure 4_New.png" descr="Figure 4_New.png">
              <a:extLst>
                <a:ext uri="{FF2B5EF4-FFF2-40B4-BE49-F238E27FC236}">
                  <a16:creationId xmlns:a16="http://schemas.microsoft.com/office/drawing/2014/main" id="{C04CF670-920F-EDB9-86A0-6C1F4B05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0092" t="58997"/>
            <a:stretch>
              <a:fillRect/>
            </a:stretch>
          </p:blipFill>
          <p:spPr>
            <a:xfrm>
              <a:off x="18950406" y="7268752"/>
              <a:ext cx="2818991" cy="5728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8FFF640-9E74-7BB5-EBD6-EE8193875E3D}"/>
                </a:ext>
              </a:extLst>
            </p:cNvPr>
            <p:cNvSpPr/>
            <p:nvPr/>
          </p:nvSpPr>
          <p:spPr>
            <a:xfrm>
              <a:off x="18739110" y="7347825"/>
              <a:ext cx="422592" cy="42259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82FB01D-1CE3-BA75-ACFF-9C3AECDE3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973" y="11693555"/>
            <a:ext cx="6977955" cy="17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proved resolution in community state type assignments">
            <a:extLst>
              <a:ext uri="{FF2B5EF4-FFF2-40B4-BE49-F238E27FC236}">
                <a16:creationId xmlns:a16="http://schemas.microsoft.com/office/drawing/2014/main" id="{13F43525-12B1-E0B5-185F-AC27E99B98CE}"/>
              </a:ext>
            </a:extLst>
          </p:cNvPr>
          <p:cNvSpPr txBox="1"/>
          <p:nvPr/>
        </p:nvSpPr>
        <p:spPr>
          <a:xfrm>
            <a:off x="1112519" y="1453515"/>
            <a:ext cx="22146262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l">
              <a:defRPr sz="5800"/>
            </a:lvl1pPr>
          </a:lstStyle>
          <a:p>
            <a:r>
              <a:rPr lang="en-US" dirty="0"/>
              <a:t>Epigenetic modulation of the cell cycle by the vaginal bacteria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AC5184-3AD5-E789-7F34-578EF238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75" y="3038576"/>
            <a:ext cx="17445535" cy="96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proved resolution in community state type assignments">
            <a:extLst>
              <a:ext uri="{FF2B5EF4-FFF2-40B4-BE49-F238E27FC236}">
                <a16:creationId xmlns:a16="http://schemas.microsoft.com/office/drawing/2014/main" id="{13F43525-12B1-E0B5-185F-AC27E99B98CE}"/>
              </a:ext>
            </a:extLst>
          </p:cNvPr>
          <p:cNvSpPr txBox="1"/>
          <p:nvPr/>
        </p:nvSpPr>
        <p:spPr>
          <a:xfrm>
            <a:off x="1112519" y="1453515"/>
            <a:ext cx="22146262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 algn="l">
              <a:defRPr sz="5800"/>
            </a:lvl1pPr>
          </a:lstStyle>
          <a:p>
            <a:r>
              <a:rPr lang="en-US" i="1" dirty="0"/>
              <a:t>Lactobacillus</a:t>
            </a:r>
            <a:r>
              <a:rPr lang="en-US" dirty="0"/>
              <a:t> spp. differentially affect </a:t>
            </a:r>
            <a:r>
              <a:rPr lang="en-US" i="1" dirty="0"/>
              <a:t>C. trachomatis in vitro </a:t>
            </a:r>
            <a:r>
              <a:rPr lang="en-US" dirty="0"/>
              <a:t>infection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4E747F-2488-C7E0-2453-F7A621726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4" r="9444"/>
          <a:stretch/>
        </p:blipFill>
        <p:spPr>
          <a:xfrm>
            <a:off x="6430835" y="2939192"/>
            <a:ext cx="11278954" cy="96232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A380B0-F41D-F07A-C3D3-0E4A9ADC3FBB}"/>
              </a:ext>
            </a:extLst>
          </p:cNvPr>
          <p:cNvSpPr txBox="1"/>
          <p:nvPr/>
        </p:nvSpPr>
        <p:spPr>
          <a:xfrm>
            <a:off x="20273574" y="9773145"/>
            <a:ext cx="2486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30 min. exposure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B7D0CA-A5C0-5B57-D1E0-E574F7C10593}"/>
              </a:ext>
            </a:extLst>
          </p:cNvPr>
          <p:cNvSpPr txBox="1"/>
          <p:nvPr/>
        </p:nvSpPr>
        <p:spPr>
          <a:xfrm>
            <a:off x="1219200" y="12782278"/>
            <a:ext cx="2194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Exposure to different </a:t>
            </a:r>
            <a:r>
              <a:rPr lang="en-US" sz="3200" i="1" dirty="0"/>
              <a:t>Lactobacillus</a:t>
            </a:r>
            <a:r>
              <a:rPr lang="en-US" sz="3200" dirty="0"/>
              <a:t> species and strains can prevent </a:t>
            </a:r>
            <a:r>
              <a:rPr lang="en-US" sz="3200" u="sng" dirty="0"/>
              <a:t>and resolve </a:t>
            </a:r>
            <a:r>
              <a:rPr lang="en-US" sz="3200" dirty="0"/>
              <a:t>chlamydial infection</a:t>
            </a: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A95CF01-A868-50A7-37CC-EB8BFDB0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24" y="11428138"/>
            <a:ext cx="2355160" cy="16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C4B1-F078-2B49-BF3F-FBC90DAD3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9900"/>
            <a:ext cx="21417010" cy="1968500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5C7B84-ECE9-6348-2D9C-C96418A6089A}"/>
              </a:ext>
            </a:extLst>
          </p:cNvPr>
          <p:cNvCxnSpPr>
            <a:cxnSpLocks/>
          </p:cNvCxnSpPr>
          <p:nvPr/>
        </p:nvCxnSpPr>
        <p:spPr>
          <a:xfrm>
            <a:off x="2144681" y="6766557"/>
            <a:ext cx="20249804" cy="0"/>
          </a:xfrm>
          <a:prstGeom prst="line">
            <a:avLst/>
          </a:prstGeom>
          <a:noFill/>
          <a:ln w="5715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E6D4D9-7643-8EB2-FCFD-C292DC1906D1}"/>
              </a:ext>
            </a:extLst>
          </p:cNvPr>
          <p:cNvCxnSpPr>
            <a:cxnSpLocks/>
          </p:cNvCxnSpPr>
          <p:nvPr/>
        </p:nvCxnSpPr>
        <p:spPr>
          <a:xfrm>
            <a:off x="2427314" y="6766557"/>
            <a:ext cx="0" cy="1396538"/>
          </a:xfrm>
          <a:prstGeom prst="line">
            <a:avLst/>
          </a:prstGeom>
          <a:noFill/>
          <a:ln w="38100" cap="flat">
            <a:solidFill>
              <a:srgbClr val="ABABAB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6FEAB3-2E13-E2D0-7524-24BBCA9E1D94}"/>
              </a:ext>
            </a:extLst>
          </p:cNvPr>
          <p:cNvSpPr txBox="1"/>
          <p:nvPr/>
        </p:nvSpPr>
        <p:spPr>
          <a:xfrm>
            <a:off x="1080644" y="8163781"/>
            <a:ext cx="4023357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Bachelor </a:t>
            </a:r>
            <a:r>
              <a:rPr lang="en-US" sz="2800" dirty="0"/>
              <a:t>D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egree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Microbiology and Molecular Biology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University Nancy - France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61BD23-5BEF-614F-288F-2437376EB7B5}"/>
              </a:ext>
            </a:extLst>
          </p:cNvPr>
          <p:cNvSpPr txBox="1"/>
          <p:nvPr/>
        </p:nvSpPr>
        <p:spPr>
          <a:xfrm>
            <a:off x="1596050" y="6150856"/>
            <a:ext cx="166252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1990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6A7193C-4844-EBE7-B8EF-258F8A7D7271}"/>
              </a:ext>
            </a:extLst>
          </p:cNvPr>
          <p:cNvGrpSpPr/>
          <p:nvPr/>
        </p:nvGrpSpPr>
        <p:grpSpPr>
          <a:xfrm>
            <a:off x="2144681" y="4372404"/>
            <a:ext cx="3923607" cy="3020419"/>
            <a:chOff x="2144681" y="4372404"/>
            <a:chExt cx="3923607" cy="302041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F99032-6053-AB76-2DAF-F10695551490}"/>
                </a:ext>
              </a:extLst>
            </p:cNvPr>
            <p:cNvCxnSpPr>
              <a:cxnSpLocks/>
            </p:cNvCxnSpPr>
            <p:nvPr/>
          </p:nvCxnSpPr>
          <p:spPr>
            <a:xfrm>
              <a:off x="3075706" y="5353395"/>
              <a:ext cx="0" cy="1396538"/>
            </a:xfrm>
            <a:prstGeom prst="line">
              <a:avLst/>
            </a:prstGeom>
            <a:noFill/>
            <a:ln w="38100" cap="flat">
              <a:solidFill>
                <a:srgbClr val="ABABA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BAA680-8C0D-955B-EA6C-2DD5D2885CD8}"/>
                </a:ext>
              </a:extLst>
            </p:cNvPr>
            <p:cNvSpPr txBox="1"/>
            <p:nvPr/>
          </p:nvSpPr>
          <p:spPr>
            <a:xfrm>
              <a:off x="2144681" y="4372404"/>
              <a:ext cx="3923607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Master Degree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Vibrio </a:t>
              </a:r>
              <a:r>
                <a:rPr lang="en-US" sz="2800" i="1" dirty="0"/>
                <a:t>cholerae </a:t>
              </a:r>
              <a:r>
                <a:rPr lang="en-US" sz="2800" dirty="0"/>
                <a:t>ecology</a:t>
              </a:r>
              <a:endParaRPr kumimoji="0" lang="en-US" sz="2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FE0CFE-7705-22A7-2495-9ADFB7677A7C}"/>
                </a:ext>
              </a:extLst>
            </p:cNvPr>
            <p:cNvSpPr txBox="1"/>
            <p:nvPr/>
          </p:nvSpPr>
          <p:spPr>
            <a:xfrm>
              <a:off x="2261068" y="6797788"/>
              <a:ext cx="166252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1992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0502FB-55D0-206C-A64F-6D3713AD9EFD}"/>
              </a:ext>
            </a:extLst>
          </p:cNvPr>
          <p:cNvGrpSpPr/>
          <p:nvPr/>
        </p:nvGrpSpPr>
        <p:grpSpPr>
          <a:xfrm>
            <a:off x="3275211" y="6150856"/>
            <a:ext cx="3923607" cy="5750353"/>
            <a:chOff x="3275211" y="6150856"/>
            <a:chExt cx="3923607" cy="575035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3366D6-26E9-81E7-ABA5-5761DA291BC3}"/>
                </a:ext>
              </a:extLst>
            </p:cNvPr>
            <p:cNvSpPr txBox="1"/>
            <p:nvPr/>
          </p:nvSpPr>
          <p:spPr>
            <a:xfrm>
              <a:off x="4405761" y="6150856"/>
              <a:ext cx="166252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1999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7B3DA66-293D-59B0-C352-5DCA37AB9451}"/>
                </a:ext>
              </a:extLst>
            </p:cNvPr>
            <p:cNvCxnSpPr>
              <a:cxnSpLocks/>
            </p:cNvCxnSpPr>
            <p:nvPr/>
          </p:nvCxnSpPr>
          <p:spPr>
            <a:xfrm>
              <a:off x="5237015" y="6749933"/>
              <a:ext cx="0" cy="3440828"/>
            </a:xfrm>
            <a:prstGeom prst="line">
              <a:avLst/>
            </a:prstGeom>
            <a:noFill/>
            <a:ln w="38100" cap="flat">
              <a:solidFill>
                <a:srgbClr val="ABABA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9A618-0741-D9ED-41FC-B752B4AB2659}"/>
                </a:ext>
              </a:extLst>
            </p:cNvPr>
            <p:cNvSpPr txBox="1"/>
            <p:nvPr/>
          </p:nvSpPr>
          <p:spPr>
            <a:xfrm>
              <a:off x="3275211" y="10075068"/>
              <a:ext cx="3923607" cy="1826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PhD in Microbial Molecular Ecology 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/>
                <a:t>Marine </a:t>
              </a:r>
              <a:r>
                <a:rPr lang="en-US" sz="2800" i="1" dirty="0"/>
                <a:t>Streptomyces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/>
                <a:t>University of Maryland</a:t>
              </a:r>
              <a:endParaRPr kumimoji="0" lang="en-US" sz="2800" b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4F95123-A193-C652-71E8-620347AC475F}"/>
              </a:ext>
            </a:extLst>
          </p:cNvPr>
          <p:cNvGrpSpPr/>
          <p:nvPr/>
        </p:nvGrpSpPr>
        <p:grpSpPr>
          <a:xfrm>
            <a:off x="5237014" y="3124507"/>
            <a:ext cx="3923607" cy="4268316"/>
            <a:chOff x="5237014" y="3124507"/>
            <a:chExt cx="3923607" cy="426831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9BCCAD-0929-1AE5-63EE-D900C642E89B}"/>
                </a:ext>
              </a:extLst>
            </p:cNvPr>
            <p:cNvCxnSpPr>
              <a:cxnSpLocks/>
            </p:cNvCxnSpPr>
            <p:nvPr/>
          </p:nvCxnSpPr>
          <p:spPr>
            <a:xfrm>
              <a:off x="7099066" y="5370021"/>
              <a:ext cx="0" cy="1396538"/>
            </a:xfrm>
            <a:prstGeom prst="line">
              <a:avLst/>
            </a:prstGeom>
            <a:noFill/>
            <a:ln w="38100" cap="flat">
              <a:solidFill>
                <a:srgbClr val="ABABA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4FF109-40B3-4EFA-085D-0D3704C41808}"/>
                </a:ext>
              </a:extLst>
            </p:cNvPr>
            <p:cNvSpPr txBox="1"/>
            <p:nvPr/>
          </p:nvSpPr>
          <p:spPr>
            <a:xfrm>
              <a:off x="5237014" y="3124507"/>
              <a:ext cx="3923607" cy="2687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/>
                <a:t>Postdoctoral Fellowship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/>
                <a:t>Natural Product Chemistry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/>
                <a:t>Johns Hopkins University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523BCE-26A7-FFAF-9344-1BA80D3F331B}"/>
                </a:ext>
              </a:extLst>
            </p:cNvPr>
            <p:cNvSpPr txBox="1"/>
            <p:nvPr/>
          </p:nvSpPr>
          <p:spPr>
            <a:xfrm>
              <a:off x="6267802" y="6797788"/>
              <a:ext cx="166252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2002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DCD07A4-E334-E1A0-5546-4C70B702E71C}"/>
              </a:ext>
            </a:extLst>
          </p:cNvPr>
          <p:cNvGrpSpPr/>
          <p:nvPr/>
        </p:nvGrpSpPr>
        <p:grpSpPr>
          <a:xfrm>
            <a:off x="5735781" y="6150856"/>
            <a:ext cx="4023357" cy="3473998"/>
            <a:chOff x="5735781" y="6150856"/>
            <a:chExt cx="4023357" cy="347399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A0BA67-5A2D-D5FF-A4A1-76E2852BF2CF}"/>
                </a:ext>
              </a:extLst>
            </p:cNvPr>
            <p:cNvCxnSpPr>
              <a:cxnSpLocks/>
            </p:cNvCxnSpPr>
            <p:nvPr/>
          </p:nvCxnSpPr>
          <p:spPr>
            <a:xfrm>
              <a:off x="7730834" y="6783182"/>
              <a:ext cx="0" cy="1396538"/>
            </a:xfrm>
            <a:prstGeom prst="line">
              <a:avLst/>
            </a:prstGeom>
            <a:noFill/>
            <a:ln w="38100" cap="flat">
              <a:solidFill>
                <a:srgbClr val="ABABA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30439F-0EFD-B231-8E57-C27A7777E963}"/>
                </a:ext>
              </a:extLst>
            </p:cNvPr>
            <p:cNvSpPr txBox="1"/>
            <p:nvPr/>
          </p:nvSpPr>
          <p:spPr>
            <a:xfrm>
              <a:off x="5735781" y="8229600"/>
              <a:ext cx="4023357" cy="1395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/>
                <a:t>Assistant Investigator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/>
                <a:t>The Institute for Genomic Research (TIGR)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9894F5-E480-94B7-F08D-4C5D127ECBC0}"/>
                </a:ext>
              </a:extLst>
            </p:cNvPr>
            <p:cNvSpPr txBox="1"/>
            <p:nvPr/>
          </p:nvSpPr>
          <p:spPr>
            <a:xfrm>
              <a:off x="6916204" y="6150856"/>
              <a:ext cx="166252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2002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7347F66-30A8-E047-A624-28DFDFDBA141}"/>
              </a:ext>
            </a:extLst>
          </p:cNvPr>
          <p:cNvGrpSpPr/>
          <p:nvPr/>
        </p:nvGrpSpPr>
        <p:grpSpPr>
          <a:xfrm>
            <a:off x="8944491" y="3124509"/>
            <a:ext cx="3923607" cy="4268314"/>
            <a:chOff x="8944491" y="3124509"/>
            <a:chExt cx="3923607" cy="426831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07B15D4-B933-6A31-3AF1-978D24F7E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806543" y="5370021"/>
              <a:ext cx="0" cy="1396538"/>
            </a:xfrm>
            <a:prstGeom prst="line">
              <a:avLst/>
            </a:prstGeom>
            <a:noFill/>
            <a:ln w="38100" cap="flat">
              <a:solidFill>
                <a:srgbClr val="ABABA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D0C74F-1A26-FBF6-4840-ADE2EDE65856}"/>
                </a:ext>
              </a:extLst>
            </p:cNvPr>
            <p:cNvSpPr txBox="1"/>
            <p:nvPr/>
          </p:nvSpPr>
          <p:spPr>
            <a:xfrm>
              <a:off x="8944491" y="3124509"/>
              <a:ext cx="3923607" cy="26879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/>
                <a:t>Associate Professor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/>
                <a:t>Microbiology &amp; Immunology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/>
                <a:t>University of Maryland School of Medicine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F82BBA-E0BA-7BAE-3223-0340084FA6C3}"/>
                </a:ext>
              </a:extLst>
            </p:cNvPr>
            <p:cNvSpPr txBox="1"/>
            <p:nvPr/>
          </p:nvSpPr>
          <p:spPr>
            <a:xfrm>
              <a:off x="10025155" y="6797788"/>
              <a:ext cx="166252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2007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983C34B-D82C-7337-C7CE-AF63AC558D96}"/>
              </a:ext>
            </a:extLst>
          </p:cNvPr>
          <p:cNvGrpSpPr/>
          <p:nvPr/>
        </p:nvGrpSpPr>
        <p:grpSpPr>
          <a:xfrm>
            <a:off x="10906294" y="6150856"/>
            <a:ext cx="4802674" cy="6567635"/>
            <a:chOff x="10906294" y="6150856"/>
            <a:chExt cx="4802674" cy="656763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905E82-45CB-0583-8BD5-7B308CC13B5E}"/>
                </a:ext>
              </a:extLst>
            </p:cNvPr>
            <p:cNvCxnSpPr>
              <a:cxnSpLocks/>
            </p:cNvCxnSpPr>
            <p:nvPr/>
          </p:nvCxnSpPr>
          <p:spPr>
            <a:xfrm>
              <a:off x="13200609" y="6783182"/>
              <a:ext cx="0" cy="1396538"/>
            </a:xfrm>
            <a:prstGeom prst="line">
              <a:avLst/>
            </a:prstGeom>
            <a:noFill/>
            <a:ln w="38100" cap="flat">
              <a:solidFill>
                <a:srgbClr val="ABABA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CD0A4C-5B6D-FE38-D5BD-5FB656BE8874}"/>
                </a:ext>
              </a:extLst>
            </p:cNvPr>
            <p:cNvSpPr txBox="1"/>
            <p:nvPr/>
          </p:nvSpPr>
          <p:spPr>
            <a:xfrm>
              <a:off x="12352727" y="6150856"/>
              <a:ext cx="166252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2011</a:t>
              </a:r>
            </a:p>
          </p:txBody>
        </p:sp>
        <p:pic>
          <p:nvPicPr>
            <p:cNvPr id="39" name="Picture 38" descr="A close-up of a document&#10;&#10;Description automatically generated">
              <a:extLst>
                <a:ext uri="{FF2B5EF4-FFF2-40B4-BE49-F238E27FC236}">
                  <a16:creationId xmlns:a16="http://schemas.microsoft.com/office/drawing/2014/main" id="{0C5C538F-D280-F330-7216-6AC6D5D0E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6294" y="8358831"/>
              <a:ext cx="4802674" cy="115536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0CF51F8-0A4E-9457-035F-D2C9CCAE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2613" y="9514191"/>
              <a:ext cx="2875157" cy="3204300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C42E8A-5EE4-37F8-E4B5-B9AB60F6C1FB}"/>
              </a:ext>
            </a:extLst>
          </p:cNvPr>
          <p:cNvCxnSpPr>
            <a:cxnSpLocks/>
          </p:cNvCxnSpPr>
          <p:nvPr/>
        </p:nvCxnSpPr>
        <p:spPr>
          <a:xfrm>
            <a:off x="25645350" y="5249868"/>
            <a:ext cx="1" cy="260860"/>
          </a:xfrm>
          <a:prstGeom prst="line">
            <a:avLst/>
          </a:prstGeom>
          <a:noFill/>
          <a:ln w="38100" cap="flat">
            <a:solidFill>
              <a:srgbClr val="ABABAB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1EDF8D-BF90-9D50-D857-368A43BE8683}"/>
              </a:ext>
            </a:extLst>
          </p:cNvPr>
          <p:cNvSpPr txBox="1"/>
          <p:nvPr/>
        </p:nvSpPr>
        <p:spPr>
          <a:xfrm>
            <a:off x="29502473" y="4951574"/>
            <a:ext cx="56914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2022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4FD2DFF-CC3E-9134-7361-4F777FA745EB}"/>
              </a:ext>
            </a:extLst>
          </p:cNvPr>
          <p:cNvGrpSpPr/>
          <p:nvPr/>
        </p:nvGrpSpPr>
        <p:grpSpPr>
          <a:xfrm>
            <a:off x="16915457" y="6149395"/>
            <a:ext cx="4248744" cy="6230927"/>
            <a:chOff x="16915457" y="6149395"/>
            <a:chExt cx="4248744" cy="6230927"/>
          </a:xfrm>
        </p:grpSpPr>
        <p:pic>
          <p:nvPicPr>
            <p:cNvPr id="54" name="Picture 5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86AE482-8524-B611-E09E-0F5B8906B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5457" y="8025169"/>
              <a:ext cx="3789531" cy="1652472"/>
            </a:xfrm>
            <a:prstGeom prst="rect">
              <a:avLst/>
            </a:prstGeom>
          </p:spPr>
        </p:pic>
        <p:pic>
          <p:nvPicPr>
            <p:cNvPr id="56" name="Picture 55" descr="A screenshot of a data analysis&#10;&#10;Description automatically generated">
              <a:extLst>
                <a:ext uri="{FF2B5EF4-FFF2-40B4-BE49-F238E27FC236}">
                  <a16:creationId xmlns:a16="http://schemas.microsoft.com/office/drawing/2014/main" id="{6E149482-CEBA-5CDC-982F-049AACBD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9764" y="9809108"/>
              <a:ext cx="3904437" cy="2571214"/>
            </a:xfrm>
            <a:prstGeom prst="rect">
              <a:avLst/>
            </a:prstGeom>
          </p:spPr>
        </p:pic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9B2028B-5CB2-3A7D-9172-7132CE667002}"/>
                </a:ext>
              </a:extLst>
            </p:cNvPr>
            <p:cNvCxnSpPr>
              <a:cxnSpLocks/>
            </p:cNvCxnSpPr>
            <p:nvPr/>
          </p:nvCxnSpPr>
          <p:spPr>
            <a:xfrm>
              <a:off x="18687009" y="6816433"/>
              <a:ext cx="0" cy="1080658"/>
            </a:xfrm>
            <a:prstGeom prst="line">
              <a:avLst/>
            </a:prstGeom>
            <a:noFill/>
            <a:ln w="38100" cap="flat">
              <a:solidFill>
                <a:srgbClr val="ABABA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FD0200-FE63-5FA3-9D0C-3171F3374DBF}"/>
                </a:ext>
              </a:extLst>
            </p:cNvPr>
            <p:cNvSpPr txBox="1"/>
            <p:nvPr/>
          </p:nvSpPr>
          <p:spPr>
            <a:xfrm>
              <a:off x="17855753" y="6149395"/>
              <a:ext cx="166252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2022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32CFC0-0913-19FD-B309-FABD405B1580}"/>
              </a:ext>
            </a:extLst>
          </p:cNvPr>
          <p:cNvGrpSpPr/>
          <p:nvPr/>
        </p:nvGrpSpPr>
        <p:grpSpPr>
          <a:xfrm>
            <a:off x="19329859" y="2233018"/>
            <a:ext cx="3707477" cy="5159805"/>
            <a:chOff x="19329859" y="2233018"/>
            <a:chExt cx="3707477" cy="5159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3336D6A-ED38-6E28-F438-EE0B4C8B5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9859" y="4553970"/>
              <a:ext cx="3707477" cy="156560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EC2162D-0C96-B951-0C65-F78CD376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8817" y="2233018"/>
              <a:ext cx="2660799" cy="204927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54F9066-6FCF-78B3-FFEC-352A12E957A3}"/>
                </a:ext>
              </a:extLst>
            </p:cNvPr>
            <p:cNvSpPr txBox="1"/>
            <p:nvPr/>
          </p:nvSpPr>
          <p:spPr>
            <a:xfrm>
              <a:off x="20515825" y="6797788"/>
              <a:ext cx="166252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2023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D892E5-FCEC-7229-B7F6-3E4E8D2C33C3}"/>
                </a:ext>
              </a:extLst>
            </p:cNvPr>
            <p:cNvCxnSpPr>
              <a:cxnSpLocks/>
            </p:cNvCxnSpPr>
            <p:nvPr/>
          </p:nvCxnSpPr>
          <p:spPr>
            <a:xfrm>
              <a:off x="21297206" y="6226232"/>
              <a:ext cx="0" cy="540329"/>
            </a:xfrm>
            <a:prstGeom prst="line">
              <a:avLst/>
            </a:prstGeom>
            <a:noFill/>
            <a:ln w="38100" cap="flat">
              <a:solidFill>
                <a:srgbClr val="ABABA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D499672-2C1B-4BFE-5D89-FA43AA3E8618}"/>
              </a:ext>
            </a:extLst>
          </p:cNvPr>
          <p:cNvGrpSpPr/>
          <p:nvPr/>
        </p:nvGrpSpPr>
        <p:grpSpPr>
          <a:xfrm>
            <a:off x="8584034" y="6025678"/>
            <a:ext cx="2417850" cy="1772425"/>
            <a:chOff x="8584034" y="6025678"/>
            <a:chExt cx="2417850" cy="177242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9D53F5E-4B5C-F412-F160-CC9ABD66E717}"/>
                </a:ext>
              </a:extLst>
            </p:cNvPr>
            <p:cNvSpPr/>
            <p:nvPr/>
          </p:nvSpPr>
          <p:spPr>
            <a:xfrm>
              <a:off x="10004365" y="6587346"/>
              <a:ext cx="328350" cy="328350"/>
            </a:xfrm>
            <a:prstGeom prst="ellipse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2B809A4-E118-6D67-4C8B-4514AD015E8F}"/>
                </a:ext>
              </a:extLst>
            </p:cNvPr>
            <p:cNvSpPr txBox="1"/>
            <p:nvPr/>
          </p:nvSpPr>
          <p:spPr>
            <a:xfrm>
              <a:off x="9339357" y="6025678"/>
              <a:ext cx="166252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2006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5EC61E-7B96-EB96-CA6F-9F9DCDE0AF06}"/>
                </a:ext>
              </a:extLst>
            </p:cNvPr>
            <p:cNvSpPr txBox="1"/>
            <p:nvPr/>
          </p:nvSpPr>
          <p:spPr>
            <a:xfrm>
              <a:off x="8584034" y="7079958"/>
              <a:ext cx="2383231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NIH grant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/>
                <a:t>Vaginal microbiome</a:t>
              </a:r>
              <a:endParaRPr kumimoji="0" lang="en-US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0BA41DF-02DC-6391-FA5E-606C51497C13}"/>
                </a:ext>
              </a:extLst>
            </p:cNvPr>
            <p:cNvCxnSpPr>
              <a:cxnSpLocks/>
            </p:cNvCxnSpPr>
            <p:nvPr/>
          </p:nvCxnSpPr>
          <p:spPr>
            <a:xfrm>
              <a:off x="10174776" y="6899563"/>
              <a:ext cx="0" cy="315884"/>
            </a:xfrm>
            <a:prstGeom prst="line">
              <a:avLst/>
            </a:prstGeom>
            <a:noFill/>
            <a:ln w="38100" cap="flat">
              <a:solidFill>
                <a:srgbClr val="ABABA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FA92867-F8F8-31D0-5B81-26370312953B}"/>
              </a:ext>
            </a:extLst>
          </p:cNvPr>
          <p:cNvGrpSpPr/>
          <p:nvPr/>
        </p:nvGrpSpPr>
        <p:grpSpPr>
          <a:xfrm>
            <a:off x="11027971" y="6009053"/>
            <a:ext cx="2213248" cy="2026064"/>
            <a:chOff x="11027971" y="6009053"/>
            <a:chExt cx="2213248" cy="202606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635F2F1-22C0-268E-2DD1-1D6C82A39DA9}"/>
                </a:ext>
              </a:extLst>
            </p:cNvPr>
            <p:cNvSpPr txBox="1"/>
            <p:nvPr/>
          </p:nvSpPr>
          <p:spPr>
            <a:xfrm>
              <a:off x="11267910" y="6009053"/>
              <a:ext cx="166252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2009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0C24C78-E050-9C1D-9FDA-28BD961487F3}"/>
                </a:ext>
              </a:extLst>
            </p:cNvPr>
            <p:cNvSpPr txBox="1"/>
            <p:nvPr/>
          </p:nvSpPr>
          <p:spPr>
            <a:xfrm>
              <a:off x="11027971" y="7009195"/>
              <a:ext cx="2213248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Human Microbiome Project (HMP)</a:t>
              </a:r>
              <a:endParaRPr kumimoji="0" lang="en-US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6E72B2F-7B4E-426C-98F3-740E0B46026B}"/>
                </a:ext>
              </a:extLst>
            </p:cNvPr>
            <p:cNvCxnSpPr>
              <a:cxnSpLocks/>
            </p:cNvCxnSpPr>
            <p:nvPr/>
          </p:nvCxnSpPr>
          <p:spPr>
            <a:xfrm>
              <a:off x="12103328" y="6766559"/>
              <a:ext cx="0" cy="315884"/>
            </a:xfrm>
            <a:prstGeom prst="line">
              <a:avLst/>
            </a:prstGeom>
            <a:noFill/>
            <a:ln w="38100" cap="flat">
              <a:solidFill>
                <a:srgbClr val="ABABAB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BF809B3-1A80-B50E-1279-09156DACFDE6}"/>
                </a:ext>
              </a:extLst>
            </p:cNvPr>
            <p:cNvSpPr/>
            <p:nvPr/>
          </p:nvSpPr>
          <p:spPr>
            <a:xfrm>
              <a:off x="11932918" y="6570721"/>
              <a:ext cx="328350" cy="328350"/>
            </a:xfrm>
            <a:prstGeom prst="ellipse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888E9F7-E3E0-5184-081E-BB2283638157}"/>
              </a:ext>
            </a:extLst>
          </p:cNvPr>
          <p:cNvGrpSpPr/>
          <p:nvPr/>
        </p:nvGrpSpPr>
        <p:grpSpPr>
          <a:xfrm>
            <a:off x="12926288" y="2547017"/>
            <a:ext cx="4529411" cy="4845806"/>
            <a:chOff x="12926288" y="2547017"/>
            <a:chExt cx="4529411" cy="4845806"/>
          </a:xfrm>
        </p:grpSpPr>
        <p:pic>
          <p:nvPicPr>
            <p:cNvPr id="50" name="Picture 49" descr="A close-up of a graph&#10;&#10;Description automatically generated">
              <a:extLst>
                <a:ext uri="{FF2B5EF4-FFF2-40B4-BE49-F238E27FC236}">
                  <a16:creationId xmlns:a16="http://schemas.microsoft.com/office/drawing/2014/main" id="{233DFC32-1AC0-EBBF-88BE-DD7BF9CE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147" y="2547017"/>
              <a:ext cx="2718258" cy="2049270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2E06F22-548E-0BF8-0C93-E55D9C08CA9E}"/>
                </a:ext>
              </a:extLst>
            </p:cNvPr>
            <p:cNvGrpSpPr/>
            <p:nvPr/>
          </p:nvGrpSpPr>
          <p:grpSpPr>
            <a:xfrm>
              <a:off x="12926288" y="4527441"/>
              <a:ext cx="4529411" cy="2865382"/>
              <a:chOff x="12926288" y="4527441"/>
              <a:chExt cx="4529411" cy="286538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5254970-7CDD-076A-F34B-6A7E807EFC95}"/>
                  </a:ext>
                </a:extLst>
              </p:cNvPr>
              <p:cNvGrpSpPr/>
              <p:nvPr/>
            </p:nvGrpSpPr>
            <p:grpSpPr>
              <a:xfrm>
                <a:off x="12926288" y="4527441"/>
                <a:ext cx="4529411" cy="1346910"/>
                <a:chOff x="12600949" y="8227652"/>
                <a:chExt cx="7772400" cy="2311277"/>
              </a:xfrm>
            </p:grpSpPr>
            <p:pic>
              <p:nvPicPr>
                <p:cNvPr id="42" name="Picture 41" descr="A close-up of a text&#10;&#10;Description automatically generated">
                  <a:extLst>
                    <a:ext uri="{FF2B5EF4-FFF2-40B4-BE49-F238E27FC236}">
                      <a16:creationId xmlns:a16="http://schemas.microsoft.com/office/drawing/2014/main" id="{5BF842F8-C477-939D-8420-ECB66EFA2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00949" y="8469702"/>
                  <a:ext cx="7772400" cy="2069227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blue and white sign with white text&#10;&#10;Description automatically generated">
                  <a:extLst>
                    <a:ext uri="{FF2B5EF4-FFF2-40B4-BE49-F238E27FC236}">
                      <a16:creationId xmlns:a16="http://schemas.microsoft.com/office/drawing/2014/main" id="{122FF4FF-AAA9-653F-C53A-9658331DC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519256" y="8227652"/>
                  <a:ext cx="1854093" cy="1049338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08A809-455F-42B7-3909-3EB8199BF727}"/>
                  </a:ext>
                </a:extLst>
              </p:cNvPr>
              <p:cNvSpPr txBox="1"/>
              <p:nvPr/>
            </p:nvSpPr>
            <p:spPr>
              <a:xfrm>
                <a:off x="13150749" y="6797788"/>
                <a:ext cx="1662527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Light"/>
                  </a:rPr>
                  <a:t>2012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189AB05-EEB6-145D-152B-994995BB4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32130" y="5874351"/>
                <a:ext cx="0" cy="892210"/>
              </a:xfrm>
              <a:prstGeom prst="line">
                <a:avLst/>
              </a:prstGeom>
              <a:noFill/>
              <a:ln w="38100" cap="flat">
                <a:solidFill>
                  <a:srgbClr val="ABABAB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</p:spTree>
    <p:extLst>
      <p:ext uri="{BB962C8B-B14F-4D97-AF65-F5344CB8AC3E}">
        <p14:creationId xmlns:p14="http://schemas.microsoft.com/office/powerpoint/2010/main" val="21058327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AAE6-B1F2-C947-9893-140358A5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lactic acid produced by the vaginal microbiome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801A6-EDE5-5B9E-0A1C-04BE411DF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28" y="3195350"/>
            <a:ext cx="9066696" cy="4113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BB1700-A400-732D-B577-BD17B6451BEA}"/>
              </a:ext>
            </a:extLst>
          </p:cNvPr>
          <p:cNvSpPr txBox="1"/>
          <p:nvPr/>
        </p:nvSpPr>
        <p:spPr>
          <a:xfrm>
            <a:off x="333833" y="12578815"/>
            <a:ext cx="606416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000" dirty="0"/>
              <a:t>Delgado-Diaz, D. J. </a:t>
            </a:r>
            <a:r>
              <a:rPr lang="en-US" sz="2000" i="1" dirty="0"/>
              <a:t>et al.</a:t>
            </a:r>
            <a:r>
              <a:rPr lang="en-US" sz="2000" dirty="0"/>
              <a:t>. Microbiome </a:t>
            </a:r>
            <a:r>
              <a:rPr lang="en-US" sz="2000" b="1" dirty="0"/>
              <a:t>10</a:t>
            </a:r>
            <a:r>
              <a:rPr lang="en-US" sz="2000" dirty="0"/>
              <a:t>, 141 (2022).</a:t>
            </a:r>
          </a:p>
          <a:p>
            <a:pPr algn="l"/>
            <a:r>
              <a:rPr lang="en-US" sz="2000" dirty="0"/>
              <a:t>Nunn, K. L. et al. </a:t>
            </a:r>
            <a:r>
              <a:rPr lang="en-US" sz="2000" dirty="0" err="1"/>
              <a:t>MBio</a:t>
            </a:r>
            <a:r>
              <a:rPr lang="en-US" sz="2000" dirty="0"/>
              <a:t> 6, e01084-15 (2015).</a:t>
            </a:r>
          </a:p>
          <a:p>
            <a:pPr algn="l"/>
            <a:r>
              <a:rPr lang="en-US" sz="2000" dirty="0" err="1"/>
              <a:t>Hearps</a:t>
            </a:r>
            <a:r>
              <a:rPr lang="en-US" sz="2000" dirty="0"/>
              <a:t>, A. C. et al. Mucosal Immunol 941, 21 (2017).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73C11A9-F586-7A06-1F26-5B482B811813}"/>
              </a:ext>
            </a:extLst>
          </p:cNvPr>
          <p:cNvGrpSpPr/>
          <p:nvPr/>
        </p:nvGrpSpPr>
        <p:grpSpPr>
          <a:xfrm>
            <a:off x="12080488" y="3199490"/>
            <a:ext cx="10637383" cy="4011038"/>
            <a:chOff x="9176278" y="3918279"/>
            <a:chExt cx="9066696" cy="3418779"/>
          </a:xfrm>
        </p:grpSpPr>
        <p:pic>
          <p:nvPicPr>
            <p:cNvPr id="29" name="Picture 28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A2401CBD-9A63-7320-2A50-FB6D912C6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6278" y="3918279"/>
              <a:ext cx="9066696" cy="3418779"/>
            </a:xfrm>
            <a:prstGeom prst="rect">
              <a:avLst/>
            </a:prstGeom>
          </p:spPr>
        </p:pic>
        <p:pic>
          <p:nvPicPr>
            <p:cNvPr id="35" name="Picture 34" descr="A black letter on a white background&#10;&#10;Description automatically generated">
              <a:extLst>
                <a:ext uri="{FF2B5EF4-FFF2-40B4-BE49-F238E27FC236}">
                  <a16:creationId xmlns:a16="http://schemas.microsoft.com/office/drawing/2014/main" id="{8226B9F0-8F30-EDDE-09DF-F1F32C14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8827" y="4216194"/>
              <a:ext cx="2685857" cy="35237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D7AFF0-B68B-D791-C951-DD23A3905060}"/>
              </a:ext>
            </a:extLst>
          </p:cNvPr>
          <p:cNvGrpSpPr/>
          <p:nvPr/>
        </p:nvGrpSpPr>
        <p:grpSpPr>
          <a:xfrm>
            <a:off x="1732411" y="7971618"/>
            <a:ext cx="21712983" cy="3321666"/>
            <a:chOff x="1732411" y="7971618"/>
            <a:chExt cx="21712983" cy="3321666"/>
          </a:xfrm>
        </p:grpSpPr>
        <p:pic>
          <p:nvPicPr>
            <p:cNvPr id="33" name="Picture 32" descr="A close-up of a white background&#10;&#10;Description automatically generated">
              <a:extLst>
                <a:ext uri="{FF2B5EF4-FFF2-40B4-BE49-F238E27FC236}">
                  <a16:creationId xmlns:a16="http://schemas.microsoft.com/office/drawing/2014/main" id="{A53DD869-9650-EA36-77AD-1F1B51596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411" y="8200168"/>
              <a:ext cx="12817751" cy="309311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D759764-A14B-1B55-4A5C-B10D2146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3785" y="7971618"/>
              <a:ext cx="1354083" cy="944709"/>
            </a:xfrm>
            <a:prstGeom prst="rect">
              <a:avLst/>
            </a:prstGeom>
          </p:spPr>
        </p:pic>
        <p:sp>
          <p:nvSpPr>
            <p:cNvPr id="44" name="High D-lactic acid concentration explains trapping of HIV particles in mucus">
              <a:extLst>
                <a:ext uri="{FF2B5EF4-FFF2-40B4-BE49-F238E27FC236}">
                  <a16:creationId xmlns:a16="http://schemas.microsoft.com/office/drawing/2014/main" id="{56C94E47-B562-FD93-43FA-0B5958203EA1}"/>
                </a:ext>
              </a:extLst>
            </p:cNvPr>
            <p:cNvSpPr txBox="1"/>
            <p:nvPr/>
          </p:nvSpPr>
          <p:spPr>
            <a:xfrm>
              <a:off x="14997224" y="8609008"/>
              <a:ext cx="8448170" cy="10464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/>
            <a:p>
              <a:pPr marL="22225" lvl="3" algn="l" defTabSz="1645920">
                <a:defRPr sz="3800">
                  <a:solidFill>
                    <a:srgbClr val="808080"/>
                  </a:solidFill>
                  <a:uFill>
                    <a:solidFill>
                      <a:srgbClr val="FFFFFF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rPr lang="en-US" sz="2800" dirty="0"/>
                <a:t>• </a:t>
              </a:r>
              <a:r>
                <a:rPr sz="2800" dirty="0"/>
                <a:t>High D-lactic acid concentration explains trapping of HIV particles in mucus </a:t>
              </a:r>
            </a:p>
          </p:txBody>
        </p:sp>
        <p:sp>
          <p:nvSpPr>
            <p:cNvPr id="45" name="pH, Nugent score, total lactic acid did not explain trapping or mobility">
              <a:extLst>
                <a:ext uri="{FF2B5EF4-FFF2-40B4-BE49-F238E27FC236}">
                  <a16:creationId xmlns:a16="http://schemas.microsoft.com/office/drawing/2014/main" id="{3E8328F5-C25E-8E23-6B96-6D7085626A8E}"/>
                </a:ext>
              </a:extLst>
            </p:cNvPr>
            <p:cNvSpPr txBox="1"/>
            <p:nvPr/>
          </p:nvSpPr>
          <p:spPr>
            <a:xfrm>
              <a:off x="14997224" y="9838006"/>
              <a:ext cx="8448170" cy="10464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/>
            <a:p>
              <a:pPr lvl="3" indent="22225" algn="l" defTabSz="1645920">
                <a:defRPr sz="3800">
                  <a:solidFill>
                    <a:srgbClr val="808080"/>
                  </a:solidFill>
                  <a:uFill>
                    <a:solidFill>
                      <a:srgbClr val="FFFFFF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r>
                <a:rPr lang="en-US" sz="2800" dirty="0"/>
                <a:t>• </a:t>
              </a:r>
              <a:r>
                <a:rPr sz="2800" dirty="0"/>
                <a:t>pH, Nugent score, total lactic acid did not explain trapping or mobility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59517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C4B1-F078-2B49-BF3F-FBC90DAD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Treatment for cervicovaginal conditions, where are we now?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5715E6-C43F-777A-4C7D-B96EE4066D2F}"/>
              </a:ext>
            </a:extLst>
          </p:cNvPr>
          <p:cNvGrpSpPr/>
          <p:nvPr/>
        </p:nvGrpSpPr>
        <p:grpSpPr>
          <a:xfrm>
            <a:off x="1926625" y="4287502"/>
            <a:ext cx="20530752" cy="8037505"/>
            <a:chOff x="994720" y="3051826"/>
            <a:chExt cx="22457718" cy="8791886"/>
          </a:xfrm>
        </p:grpSpPr>
        <p:pic>
          <p:nvPicPr>
            <p:cNvPr id="13" name="Picture 12" descr="A black and white line art of a prescription bottle and pills&#10;&#10;Description automatically generated">
              <a:extLst>
                <a:ext uri="{FF2B5EF4-FFF2-40B4-BE49-F238E27FC236}">
                  <a16:creationId xmlns:a16="http://schemas.microsoft.com/office/drawing/2014/main" id="{013147E4-4FF7-0BCB-FEE9-0570492BF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014" y="3547298"/>
              <a:ext cx="4646140" cy="4646140"/>
            </a:xfrm>
            <a:prstGeom prst="rect">
              <a:avLst/>
            </a:prstGeom>
          </p:spPr>
        </p:pic>
        <p:pic>
          <p:nvPicPr>
            <p:cNvPr id="14" name="Picture 13" descr="A black and white line art of a prescription bottle and pills&#10;&#10;Description automatically generated">
              <a:extLst>
                <a:ext uri="{FF2B5EF4-FFF2-40B4-BE49-F238E27FC236}">
                  <a16:creationId xmlns:a16="http://schemas.microsoft.com/office/drawing/2014/main" id="{55C8F3FE-4FA0-FC24-D3A7-27F9218C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8841" y="3473158"/>
              <a:ext cx="4646140" cy="4646140"/>
            </a:xfrm>
            <a:prstGeom prst="rect">
              <a:avLst/>
            </a:prstGeom>
          </p:spPr>
        </p:pic>
        <p:sp>
          <p:nvSpPr>
            <p:cNvPr id="3" name="In reproductive age women, Lactobacillus spp. are often characteristic of an optimal vaginal microbiota">
              <a:extLst>
                <a:ext uri="{FF2B5EF4-FFF2-40B4-BE49-F238E27FC236}">
                  <a16:creationId xmlns:a16="http://schemas.microsoft.com/office/drawing/2014/main" id="{078294A2-964D-674D-81B1-578A63D9900C}"/>
                </a:ext>
              </a:extLst>
            </p:cNvPr>
            <p:cNvSpPr txBox="1"/>
            <p:nvPr/>
          </p:nvSpPr>
          <p:spPr>
            <a:xfrm>
              <a:off x="1630711" y="3051826"/>
              <a:ext cx="21288378" cy="11874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marL="768096" lvl="3" algn="l" defTabSz="914400">
                <a:lnSpc>
                  <a:spcPct val="150000"/>
                </a:lnSpc>
                <a:spcBef>
                  <a:spcPts val="300"/>
                </a:spcBef>
                <a:buClr>
                  <a:srgbClr val="FFD901"/>
                </a:buClr>
                <a:buSzPct val="125000"/>
                <a:defRPr sz="2600">
                  <a:uFill>
                    <a:solidFill>
                      <a:srgbClr val="FFFFFF"/>
                    </a:solidFill>
                  </a:uFill>
                </a:defRPr>
              </a:pPr>
              <a:endParaRPr lang="en-US" sz="5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E43AEBF-68EF-E649-BED7-6A03878F12EE}"/>
                </a:ext>
              </a:extLst>
            </p:cNvPr>
            <p:cNvSpPr/>
            <p:nvPr/>
          </p:nvSpPr>
          <p:spPr>
            <a:xfrm>
              <a:off x="7053015" y="3547299"/>
              <a:ext cx="4646140" cy="464614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7E3C0F3-0227-55FA-BB8A-54148C048A5E}"/>
                </a:ext>
              </a:extLst>
            </p:cNvPr>
            <p:cNvSpPr/>
            <p:nvPr/>
          </p:nvSpPr>
          <p:spPr>
            <a:xfrm>
              <a:off x="12654744" y="3547299"/>
              <a:ext cx="4646140" cy="464614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48855E-AC82-434A-C956-2C862EE5AFB0}"/>
                </a:ext>
              </a:extLst>
            </p:cNvPr>
            <p:cNvSpPr/>
            <p:nvPr/>
          </p:nvSpPr>
          <p:spPr>
            <a:xfrm>
              <a:off x="18256473" y="3547299"/>
              <a:ext cx="4646140" cy="464614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DDA7AA-1EAE-FFD7-CB56-6242DA801485}"/>
                </a:ext>
              </a:extLst>
            </p:cNvPr>
            <p:cNvSpPr txBox="1"/>
            <p:nvPr/>
          </p:nvSpPr>
          <p:spPr>
            <a:xfrm>
              <a:off x="12187877" y="8458254"/>
              <a:ext cx="5556422" cy="1223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2000</a:t>
              </a:r>
              <a:r>
                <a:rPr kumimoji="0" lang="en-US" sz="6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’s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78206B-2066-24EA-96DE-ADA381364A6B}"/>
                </a:ext>
              </a:extLst>
            </p:cNvPr>
            <p:cNvSpPr txBox="1"/>
            <p:nvPr/>
          </p:nvSpPr>
          <p:spPr>
            <a:xfrm>
              <a:off x="17797846" y="8458254"/>
              <a:ext cx="5556422" cy="1223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2020’s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A8EEA4-3BEC-07B0-04B7-0808A62D68A8}"/>
                </a:ext>
              </a:extLst>
            </p:cNvPr>
            <p:cNvSpPr txBox="1"/>
            <p:nvPr/>
          </p:nvSpPr>
          <p:spPr>
            <a:xfrm>
              <a:off x="17896016" y="6240272"/>
              <a:ext cx="5556422" cy="1458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1" name="Picture 10" descr="A close-up of a tube&#10;&#10;Description automatically generated">
              <a:extLst>
                <a:ext uri="{FF2B5EF4-FFF2-40B4-BE49-F238E27FC236}">
                  <a16:creationId xmlns:a16="http://schemas.microsoft.com/office/drawing/2014/main" id="{F1EA2AF4-13D6-B44C-3A8C-303C679AD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91"/>
            <a:stretch/>
          </p:blipFill>
          <p:spPr>
            <a:xfrm>
              <a:off x="2078794" y="4011131"/>
              <a:ext cx="2865811" cy="371847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167ABCC-0941-A0BA-C5EC-01386CC2404F}"/>
                </a:ext>
              </a:extLst>
            </p:cNvPr>
            <p:cNvSpPr/>
            <p:nvPr/>
          </p:nvSpPr>
          <p:spPr>
            <a:xfrm>
              <a:off x="1451284" y="3547299"/>
              <a:ext cx="4646140" cy="4646140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B52293-EA1C-51BA-6D3C-782E5C6D1365}"/>
                </a:ext>
              </a:extLst>
            </p:cNvPr>
            <p:cNvSpPr txBox="1"/>
            <p:nvPr/>
          </p:nvSpPr>
          <p:spPr>
            <a:xfrm>
              <a:off x="994720" y="8458254"/>
              <a:ext cx="5556422" cy="1223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1960’s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5419F1-7FA4-BBD9-7409-32BF4D75775D}"/>
                </a:ext>
              </a:extLst>
            </p:cNvPr>
            <p:cNvSpPr txBox="1"/>
            <p:nvPr/>
          </p:nvSpPr>
          <p:spPr>
            <a:xfrm>
              <a:off x="1763616" y="10250170"/>
              <a:ext cx="4018630" cy="1593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Triple sulfa 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cream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A2754C-3AC4-F4C7-437D-DAE1F87F3034}"/>
                </a:ext>
              </a:extLst>
            </p:cNvPr>
            <p:cNvSpPr txBox="1"/>
            <p:nvPr/>
          </p:nvSpPr>
          <p:spPr>
            <a:xfrm>
              <a:off x="6627339" y="8458254"/>
              <a:ext cx="5556422" cy="1223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1980’s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CF5AA7-824B-85C2-BDE9-135840F6C04F}"/>
                </a:ext>
              </a:extLst>
            </p:cNvPr>
            <p:cNvSpPr txBox="1"/>
            <p:nvPr/>
          </p:nvSpPr>
          <p:spPr>
            <a:xfrm>
              <a:off x="7396235" y="10250169"/>
              <a:ext cx="4018630" cy="1593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Nitroimidazole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Clindamycin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207CCE-A00A-AE47-446C-2A3A7074F616}"/>
                </a:ext>
              </a:extLst>
            </p:cNvPr>
            <p:cNvSpPr txBox="1"/>
            <p:nvPr/>
          </p:nvSpPr>
          <p:spPr>
            <a:xfrm>
              <a:off x="12956773" y="10250170"/>
              <a:ext cx="4018630" cy="1593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Nitroimidazole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Clindamycin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2CE5C4-4436-EAD2-144F-7F88808DD89E}"/>
                </a:ext>
              </a:extLst>
            </p:cNvPr>
            <p:cNvSpPr txBox="1"/>
            <p:nvPr/>
          </p:nvSpPr>
          <p:spPr>
            <a:xfrm>
              <a:off x="18566742" y="10250170"/>
              <a:ext cx="4018630" cy="15935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Nitroimidazole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Clindamycin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5DBC59A-8BFE-386E-5A6F-CDF3130FA213}"/>
              </a:ext>
            </a:extLst>
          </p:cNvPr>
          <p:cNvSpPr txBox="1"/>
          <p:nvPr/>
        </p:nvSpPr>
        <p:spPr>
          <a:xfrm>
            <a:off x="1066800" y="3357694"/>
            <a:ext cx="1304523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Progression of treatment for bacterial vaginosis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75B34-EE66-E1AC-61D9-121880E71511}"/>
              </a:ext>
            </a:extLst>
          </p:cNvPr>
          <p:cNvSpPr txBox="1"/>
          <p:nvPr/>
        </p:nvSpPr>
        <p:spPr>
          <a:xfrm>
            <a:off x="18044849" y="5802716"/>
            <a:ext cx="3673815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60% recurrence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E72C52-54DC-32B4-41BA-DF3541182FF5}"/>
              </a:ext>
            </a:extLst>
          </p:cNvPr>
          <p:cNvSpPr/>
          <p:nvPr/>
        </p:nvSpPr>
        <p:spPr>
          <a:xfrm>
            <a:off x="7290486" y="4287502"/>
            <a:ext cx="4670855" cy="83163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80D29-80A1-31FF-CCDC-BA9EF7F5ED71}"/>
              </a:ext>
            </a:extLst>
          </p:cNvPr>
          <p:cNvSpPr/>
          <p:nvPr/>
        </p:nvSpPr>
        <p:spPr>
          <a:xfrm>
            <a:off x="12282616" y="4534637"/>
            <a:ext cx="4670855" cy="83163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F8EC34-4654-330E-CF4A-D8B58DD5E982}"/>
              </a:ext>
            </a:extLst>
          </p:cNvPr>
          <p:cNvSpPr/>
          <p:nvPr/>
        </p:nvSpPr>
        <p:spPr>
          <a:xfrm>
            <a:off x="17447741" y="4682918"/>
            <a:ext cx="4670855" cy="83163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F9C43-B01A-13F2-EFC6-94E540B3D33E}"/>
              </a:ext>
            </a:extLst>
          </p:cNvPr>
          <p:cNvSpPr txBox="1"/>
          <p:nvPr/>
        </p:nvSpPr>
        <p:spPr>
          <a:xfrm>
            <a:off x="11085803" y="12753096"/>
            <a:ext cx="1300664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Slide courtesy of Caroline Mitchell</a:t>
            </a:r>
          </a:p>
        </p:txBody>
      </p:sp>
    </p:spTree>
    <p:extLst>
      <p:ext uri="{BB962C8B-B14F-4D97-AF65-F5344CB8AC3E}">
        <p14:creationId xmlns:p14="http://schemas.microsoft.com/office/powerpoint/2010/main" val="1360467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6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68632-8F67-EEE0-BD83-AFF4934B5144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 dirty="0"/>
              <a:t>New therapeutics to cure and prevent infection/diseases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C8329-BD90-F562-4991-025AB9CE9CB3}"/>
              </a:ext>
            </a:extLst>
          </p:cNvPr>
          <p:cNvSpPr txBox="1"/>
          <p:nvPr/>
        </p:nvSpPr>
        <p:spPr>
          <a:xfrm>
            <a:off x="1066800" y="3598100"/>
            <a:ext cx="22631400" cy="2616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825500" rtl="0" fontAlgn="auto" latinLnBrk="0" hangingPunct="0">
              <a:spcBef>
                <a:spcPts val="0"/>
              </a:spcBef>
              <a:spcAft>
                <a:spcPts val="1600"/>
              </a:spcAft>
              <a:buClrTx/>
              <a:buSzTx/>
              <a:tabLst/>
            </a:pPr>
            <a:r>
              <a:rPr lang="en-US" dirty="0">
                <a:solidFill>
                  <a:srgbClr val="0070C0"/>
                </a:solidFill>
              </a:rPr>
              <a:t>There is a need for antibiotic-sparing 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live biotherapeutic drugs to </a:t>
            </a:r>
            <a:r>
              <a:rPr lang="en-US" dirty="0">
                <a:solidFill>
                  <a:srgbClr val="0070C0"/>
                </a:solidFill>
              </a:rPr>
              <a:t>modulate the composition and function of the vaginal microbiota with the intent to restore an optimal microbiota to cure and prevent infection/diseases.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C4E3C-8D37-003E-5923-56C751DB1C87}"/>
              </a:ext>
            </a:extLst>
          </p:cNvPr>
          <p:cNvSpPr txBox="1"/>
          <p:nvPr/>
        </p:nvSpPr>
        <p:spPr>
          <a:xfrm>
            <a:off x="1066800" y="6858000"/>
            <a:ext cx="22631400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A vaginal microbiome-based therapeutics should at least be administered vaginally as they intend to modify the composition (colonization) and function of the vaginal microbiome to exert their effect.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Thus, from a regulatory standpoint, microbiome-based LBPs will be regulated as drugs, and 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undergo rigorous clinical trial and obtained regulatory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78570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C4B1-F078-2B49-BF3F-FBC90DAD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Biotherapeutics Products (LBP) development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AF86B0-2A68-A6A5-137B-AC340B40B37A}"/>
              </a:ext>
            </a:extLst>
          </p:cNvPr>
          <p:cNvGrpSpPr/>
          <p:nvPr/>
        </p:nvGrpSpPr>
        <p:grpSpPr>
          <a:xfrm>
            <a:off x="2241916" y="3360150"/>
            <a:ext cx="5141570" cy="7465177"/>
            <a:chOff x="2241916" y="3360150"/>
            <a:chExt cx="5141570" cy="74651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167ABCC-0941-A0BA-C5EC-01386CC2404F}"/>
                </a:ext>
              </a:extLst>
            </p:cNvPr>
            <p:cNvSpPr/>
            <p:nvPr/>
          </p:nvSpPr>
          <p:spPr>
            <a:xfrm>
              <a:off x="2344014" y="3661942"/>
              <a:ext cx="4247482" cy="4247482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2" name="Picture 11" descr="A purple rectangular object with white edges&#10;&#10;Description automatically generated with medium confidence">
              <a:extLst>
                <a:ext uri="{FF2B5EF4-FFF2-40B4-BE49-F238E27FC236}">
                  <a16:creationId xmlns:a16="http://schemas.microsoft.com/office/drawing/2014/main" id="{8C406C30-C00C-12FA-26DF-19259E5E3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16" y="3360150"/>
              <a:ext cx="5141570" cy="472494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03158-1CFF-F035-B227-E58CBC9779D2}"/>
                </a:ext>
              </a:extLst>
            </p:cNvPr>
            <p:cNvSpPr txBox="1"/>
            <p:nvPr/>
          </p:nvSpPr>
          <p:spPr>
            <a:xfrm>
              <a:off x="2344014" y="8414411"/>
              <a:ext cx="4492109" cy="2410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1" i="0" u="none" strike="noStrike" cap="none" spc="0" normalizeH="0" baseline="0" dirty="0" err="1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Lactin</a:t>
              </a:r>
              <a:r>
                <a:rPr kumimoji="0" lang="en-US" sz="5000" b="1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-V:</a:t>
              </a: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 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Single species 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Single strain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63770B-3209-DE9C-AA83-8736638DC97B}"/>
              </a:ext>
            </a:extLst>
          </p:cNvPr>
          <p:cNvGrpSpPr/>
          <p:nvPr/>
        </p:nvGrpSpPr>
        <p:grpSpPr>
          <a:xfrm>
            <a:off x="16748864" y="3489104"/>
            <a:ext cx="5393220" cy="8124260"/>
            <a:chOff x="9260708" y="3470509"/>
            <a:chExt cx="5393220" cy="812426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E43AEBF-68EF-E649-BED7-6A03878F12EE}"/>
                </a:ext>
              </a:extLst>
            </p:cNvPr>
            <p:cNvSpPr/>
            <p:nvPr/>
          </p:nvSpPr>
          <p:spPr>
            <a:xfrm>
              <a:off x="9672264" y="3661942"/>
              <a:ext cx="4247482" cy="4247482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6" name="Picture 1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7D003D1B-9BFA-DED8-2F80-CFDDE8AEC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46"/>
            <a:stretch/>
          </p:blipFill>
          <p:spPr>
            <a:xfrm>
              <a:off x="9260708" y="3470509"/>
              <a:ext cx="5393220" cy="424748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E287BE-52DA-8464-B23A-BA84D336B208}"/>
                </a:ext>
              </a:extLst>
            </p:cNvPr>
            <p:cNvSpPr txBox="1"/>
            <p:nvPr/>
          </p:nvSpPr>
          <p:spPr>
            <a:xfrm>
              <a:off x="9459961" y="8414411"/>
              <a:ext cx="4994714" cy="3180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1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Multi-strain LBP: 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Single species Multiple strains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8A8ED1-8CE7-DA4B-30E1-DB56748280B8}"/>
              </a:ext>
            </a:extLst>
          </p:cNvPr>
          <p:cNvGrpSpPr/>
          <p:nvPr/>
        </p:nvGrpSpPr>
        <p:grpSpPr>
          <a:xfrm>
            <a:off x="8456201" y="3308778"/>
            <a:ext cx="7206898" cy="9201292"/>
            <a:chOff x="15520807" y="3208983"/>
            <a:chExt cx="7206898" cy="92012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7E3C0F3-0227-55FA-BB8A-54148C048A5E}"/>
                </a:ext>
              </a:extLst>
            </p:cNvPr>
            <p:cNvSpPr/>
            <p:nvPr/>
          </p:nvSpPr>
          <p:spPr>
            <a:xfrm>
              <a:off x="17000515" y="3661942"/>
              <a:ext cx="4247482" cy="4247482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25" name="Picture 24" descr="A close up of a computer screen&#10;&#10;Description automatically generated">
              <a:extLst>
                <a:ext uri="{FF2B5EF4-FFF2-40B4-BE49-F238E27FC236}">
                  <a16:creationId xmlns:a16="http://schemas.microsoft.com/office/drawing/2014/main" id="{A08E3B04-4715-A607-C4B4-A21AEDB2C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3091" y="3208983"/>
              <a:ext cx="5663858" cy="539708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969B68-D930-246F-CA5A-6EDC6E019554}"/>
                </a:ext>
              </a:extLst>
            </p:cNvPr>
            <p:cNvSpPr txBox="1"/>
            <p:nvPr/>
          </p:nvSpPr>
          <p:spPr>
            <a:xfrm>
              <a:off x="15520807" y="8460476"/>
              <a:ext cx="7206898" cy="3949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1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Vaginal Microbiota Transplant: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Dominant species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Whole community 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68731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C4B1-F078-2B49-BF3F-FBC90DAD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Live Biotherapeutics Products (LBP) development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67ABCC-0941-A0BA-C5EC-01386CC2404F}"/>
              </a:ext>
            </a:extLst>
          </p:cNvPr>
          <p:cNvSpPr/>
          <p:nvPr/>
        </p:nvSpPr>
        <p:spPr>
          <a:xfrm>
            <a:off x="2344014" y="3661942"/>
            <a:ext cx="4247482" cy="4247482"/>
          </a:xfrm>
          <a:prstGeom prst="ellipse">
            <a:avLst/>
          </a:prstGeom>
          <a:noFill/>
          <a:ln w="762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2" name="Picture 11" descr="A purple rectangular object with white edges&#10;&#10;Description automatically generated with medium confidence">
            <a:extLst>
              <a:ext uri="{FF2B5EF4-FFF2-40B4-BE49-F238E27FC236}">
                <a16:creationId xmlns:a16="http://schemas.microsoft.com/office/drawing/2014/main" id="{8C406C30-C00C-12FA-26DF-19259E5E37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16" y="3360150"/>
            <a:ext cx="5141570" cy="47249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B03158-1CFF-F035-B227-E58CBC9779D2}"/>
              </a:ext>
            </a:extLst>
          </p:cNvPr>
          <p:cNvSpPr txBox="1"/>
          <p:nvPr/>
        </p:nvSpPr>
        <p:spPr>
          <a:xfrm>
            <a:off x="2344014" y="8414411"/>
            <a:ext cx="4492109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50000"/>
                    <a:alpha val="34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Lactin</a:t>
            </a: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34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-V: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34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34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Single species 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34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Single strain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63770B-3209-DE9C-AA83-8736638DC97B}"/>
              </a:ext>
            </a:extLst>
          </p:cNvPr>
          <p:cNvGrpSpPr/>
          <p:nvPr/>
        </p:nvGrpSpPr>
        <p:grpSpPr>
          <a:xfrm>
            <a:off x="16748864" y="3489104"/>
            <a:ext cx="5393220" cy="8124260"/>
            <a:chOff x="9260708" y="3470509"/>
            <a:chExt cx="5393220" cy="812426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E43AEBF-68EF-E649-BED7-6A03878F12EE}"/>
                </a:ext>
              </a:extLst>
            </p:cNvPr>
            <p:cNvSpPr/>
            <p:nvPr/>
          </p:nvSpPr>
          <p:spPr>
            <a:xfrm>
              <a:off x="9672264" y="3661942"/>
              <a:ext cx="4247482" cy="4247482"/>
            </a:xfrm>
            <a:prstGeom prst="ellipse">
              <a:avLst/>
            </a:prstGeom>
            <a:noFill/>
            <a:ln w="762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16" name="Picture 1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7D003D1B-9BFA-DED8-2F80-CFDDE8AEC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46"/>
            <a:stretch/>
          </p:blipFill>
          <p:spPr>
            <a:xfrm>
              <a:off x="9260708" y="3470509"/>
              <a:ext cx="5393220" cy="424748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E287BE-52DA-8464-B23A-BA84D336B208}"/>
                </a:ext>
              </a:extLst>
            </p:cNvPr>
            <p:cNvSpPr txBox="1"/>
            <p:nvPr/>
          </p:nvSpPr>
          <p:spPr>
            <a:xfrm>
              <a:off x="9459961" y="8414411"/>
              <a:ext cx="4994714" cy="3180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1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Multi-strain LBP: 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Single species Multiple strains</a:t>
              </a:r>
            </a:p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7E3C0F3-0227-55FA-BB8A-54148C048A5E}"/>
              </a:ext>
            </a:extLst>
          </p:cNvPr>
          <p:cNvSpPr/>
          <p:nvPr/>
        </p:nvSpPr>
        <p:spPr>
          <a:xfrm>
            <a:off x="9935909" y="3761737"/>
            <a:ext cx="4247482" cy="4247482"/>
          </a:xfrm>
          <a:prstGeom prst="ellipse">
            <a:avLst/>
          </a:prstGeom>
          <a:noFill/>
          <a:ln w="762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5" name="Picture 24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A08E3B04-4715-A607-C4B4-A21AEDB2CF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485" y="3308778"/>
            <a:ext cx="5663858" cy="53970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2969B68-D930-246F-CA5A-6EDC6E019554}"/>
              </a:ext>
            </a:extLst>
          </p:cNvPr>
          <p:cNvSpPr txBox="1"/>
          <p:nvPr/>
        </p:nvSpPr>
        <p:spPr>
          <a:xfrm>
            <a:off x="8456201" y="8560271"/>
            <a:ext cx="7206898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34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Vaginal Microbiota Transplant: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34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Dominant species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  <a:alpha val="34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Supporting community 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  <a:alpha val="34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68520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proved resolution in community state type assignments">
            <a:extLst>
              <a:ext uri="{FF2B5EF4-FFF2-40B4-BE49-F238E27FC236}">
                <a16:creationId xmlns:a16="http://schemas.microsoft.com/office/drawing/2014/main" id="{5A0F43FF-B44B-6E75-3D28-686B4417C86B}"/>
              </a:ext>
            </a:extLst>
          </p:cNvPr>
          <p:cNvSpPr txBox="1"/>
          <p:nvPr/>
        </p:nvSpPr>
        <p:spPr>
          <a:xfrm>
            <a:off x="1112519" y="1453515"/>
            <a:ext cx="22146262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>
            <a:lvl1pPr algn="l">
              <a:defRPr sz="5800"/>
            </a:lvl1pPr>
          </a:lstStyle>
          <a:p>
            <a:r>
              <a:rPr lang="en-US" dirty="0"/>
              <a:t>Metagenomics exploration of the vaginal microbiome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E57C1-F377-0C59-B64B-F1178D0A9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3" t="4113" r="2032" b="3583"/>
          <a:stretch/>
        </p:blipFill>
        <p:spPr>
          <a:xfrm>
            <a:off x="14844654" y="7663095"/>
            <a:ext cx="8689180" cy="4515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3855E-EBE7-AFE1-5CB6-909B851269AF}"/>
              </a:ext>
            </a:extLst>
          </p:cNvPr>
          <p:cNvSpPr txBox="1"/>
          <p:nvPr/>
        </p:nvSpPr>
        <p:spPr>
          <a:xfrm>
            <a:off x="15878978" y="5687298"/>
            <a:ext cx="633566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•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2,560 metagenomes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• 15,221 genomes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21BE0A-2419-F3C7-1B79-3AF56FF16306}"/>
              </a:ext>
            </a:extLst>
          </p:cNvPr>
          <p:cNvGrpSpPr/>
          <p:nvPr/>
        </p:nvGrpSpPr>
        <p:grpSpPr>
          <a:xfrm>
            <a:off x="15158290" y="3080170"/>
            <a:ext cx="7475802" cy="2410915"/>
            <a:chOff x="6000741" y="8526874"/>
            <a:chExt cx="8326262" cy="26851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9D01BB-6DB5-A899-23FF-EB7C20FE5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379" y="8526874"/>
              <a:ext cx="7303896" cy="20474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4B5FC7-207B-D93C-513F-452FA2DA109B}"/>
                </a:ext>
              </a:extLst>
            </p:cNvPr>
            <p:cNvSpPr txBox="1"/>
            <p:nvPr/>
          </p:nvSpPr>
          <p:spPr>
            <a:xfrm>
              <a:off x="6000741" y="10617024"/>
              <a:ext cx="8326262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en-US" sz="3200"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4"/>
                </a:rPr>
                <a:t>virgo.igs.umaryland.edu</a:t>
              </a:r>
            </a:p>
          </p:txBody>
        </p:sp>
      </p:grp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0F4737F-76DC-A282-9DEB-F539EC5E3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50166" y="4257585"/>
            <a:ext cx="12804086" cy="6553850"/>
          </a:xfrm>
        </p:spPr>
      </p:pic>
    </p:spTree>
    <p:extLst>
      <p:ext uri="{BB962C8B-B14F-4D97-AF65-F5344CB8AC3E}">
        <p14:creationId xmlns:p14="http://schemas.microsoft.com/office/powerpoint/2010/main" val="2215909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gress towards an in-depth understanding of…">
            <a:extLst>
              <a:ext uri="{FF2B5EF4-FFF2-40B4-BE49-F238E27FC236}">
                <a16:creationId xmlns:a16="http://schemas.microsoft.com/office/drawing/2014/main" id="{6741D14F-8062-8CA3-4C68-96F7790C5DAE}"/>
              </a:ext>
            </a:extLst>
          </p:cNvPr>
          <p:cNvSpPr txBox="1">
            <a:spLocks/>
          </p:cNvSpPr>
          <p:nvPr/>
        </p:nvSpPr>
        <p:spPr>
          <a:xfrm>
            <a:off x="1073150" y="607290"/>
            <a:ext cx="22237700" cy="2052782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 dirty="0"/>
              <a:t>Within women intraspecies 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E761D-B604-2059-E6AF-5DDB5B155372}"/>
              </a:ext>
            </a:extLst>
          </p:cNvPr>
          <p:cNvSpPr txBox="1"/>
          <p:nvPr/>
        </p:nvSpPr>
        <p:spPr>
          <a:xfrm>
            <a:off x="1073150" y="3266233"/>
            <a:ext cx="23310850" cy="1785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</a:pPr>
            <a:r>
              <a:rPr kumimoji="0" lang="en-US" sz="4800" b="0" i="0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Under dominance of a single </a:t>
            </a:r>
            <a:r>
              <a:rPr kumimoji="0" lang="en-US" sz="4800" b="0" i="1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Lactobacil</a:t>
            </a:r>
            <a:r>
              <a:rPr lang="en-US" sz="4800" i="1" dirty="0">
                <a:solidFill>
                  <a:schemeClr val="bg1">
                    <a:lumMod val="50000"/>
                  </a:schemeClr>
                </a:solidFill>
              </a:rPr>
              <a:t>lus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species, multiple strains co-exist and there is a high within-community intraspecies diversity.</a:t>
            </a:r>
            <a:endParaRPr kumimoji="0" lang="en-US" sz="4800" b="0" i="0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A8380BAD-6B25-AE30-5457-CABEA207EA5E}"/>
              </a:ext>
            </a:extLst>
          </p:cNvPr>
          <p:cNvGrpSpPr/>
          <p:nvPr/>
        </p:nvGrpSpPr>
        <p:grpSpPr>
          <a:xfrm>
            <a:off x="2324180" y="5293226"/>
            <a:ext cx="6958968" cy="8315436"/>
            <a:chOff x="151966" y="0"/>
            <a:chExt cx="5319977" cy="6950878"/>
          </a:xfrm>
        </p:grpSpPr>
        <p:sp>
          <p:nvSpPr>
            <p:cNvPr id="9" name="Number of non-redundant genes">
              <a:extLst>
                <a:ext uri="{FF2B5EF4-FFF2-40B4-BE49-F238E27FC236}">
                  <a16:creationId xmlns:a16="http://schemas.microsoft.com/office/drawing/2014/main" id="{67065A73-4C0B-EF3C-26A5-033C8C28E0BE}"/>
                </a:ext>
              </a:extLst>
            </p:cNvPr>
            <p:cNvSpPr txBox="1"/>
            <p:nvPr/>
          </p:nvSpPr>
          <p:spPr>
            <a:xfrm rot="16200000">
              <a:off x="-2182093" y="2894322"/>
              <a:ext cx="5064969" cy="396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19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2400" b="0" dirty="0"/>
                <a:t>Number of non-redundant genes</a:t>
              </a:r>
            </a:p>
          </p:txBody>
        </p:sp>
        <p:pic>
          <p:nvPicPr>
            <p:cNvPr id="5" name="Screen Shot 2018-12-10 at 1.04.05 AM.png" descr="Screen Shot 2018-12-10 at 1.04.05 AM.png">
              <a:extLst>
                <a:ext uri="{FF2B5EF4-FFF2-40B4-BE49-F238E27FC236}">
                  <a16:creationId xmlns:a16="http://schemas.microsoft.com/office/drawing/2014/main" id="{EC33F1B2-A4BA-57E8-FEAC-33DF00C6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0568" y="6711946"/>
              <a:ext cx="158387" cy="158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Metagenomes">
              <a:extLst>
                <a:ext uri="{FF2B5EF4-FFF2-40B4-BE49-F238E27FC236}">
                  <a16:creationId xmlns:a16="http://schemas.microsoft.com/office/drawing/2014/main" id="{2DB4DDAB-A976-21C1-C385-0B0C91C6E164}"/>
                </a:ext>
              </a:extLst>
            </p:cNvPr>
            <p:cNvSpPr txBox="1"/>
            <p:nvPr/>
          </p:nvSpPr>
          <p:spPr>
            <a:xfrm>
              <a:off x="3448738" y="6631416"/>
              <a:ext cx="1379223" cy="319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Metagenomes</a:t>
              </a:r>
            </a:p>
          </p:txBody>
        </p:sp>
        <p:pic>
          <p:nvPicPr>
            <p:cNvPr id="7" name="Screen Shot 2018-12-10 at 1.04.42 AM.png" descr="Screen Shot 2018-12-10 at 1.04.42 AM.png">
              <a:extLst>
                <a:ext uri="{FF2B5EF4-FFF2-40B4-BE49-F238E27FC236}">
                  <a16:creationId xmlns:a16="http://schemas.microsoft.com/office/drawing/2014/main" id="{2546574A-03A2-BE01-E8CF-C5A02A1B3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7915"/>
            <a:stretch>
              <a:fillRect/>
            </a:stretch>
          </p:blipFill>
          <p:spPr>
            <a:xfrm>
              <a:off x="1583705" y="6711961"/>
              <a:ext cx="156013" cy="158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Genomes">
              <a:extLst>
                <a:ext uri="{FF2B5EF4-FFF2-40B4-BE49-F238E27FC236}">
                  <a16:creationId xmlns:a16="http://schemas.microsoft.com/office/drawing/2014/main" id="{39973091-881D-6D07-0AE7-AAD8761EFA94}"/>
                </a:ext>
              </a:extLst>
            </p:cNvPr>
            <p:cNvSpPr txBox="1"/>
            <p:nvPr/>
          </p:nvSpPr>
          <p:spPr>
            <a:xfrm>
              <a:off x="1938525" y="6631433"/>
              <a:ext cx="963197" cy="319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15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dirty="0"/>
                <a:t>Genomes</a:t>
              </a:r>
            </a:p>
          </p:txBody>
        </p:sp>
        <p:pic>
          <p:nvPicPr>
            <p:cNvPr id="10" name="boxplot_intra_yellow_mean.png" descr="boxplot_intra_yellow_mean.png">
              <a:extLst>
                <a:ext uri="{FF2B5EF4-FFF2-40B4-BE49-F238E27FC236}">
                  <a16:creationId xmlns:a16="http://schemas.microsoft.com/office/drawing/2014/main" id="{09C36516-904F-9BC3-0784-E6F8208DA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5578"/>
            <a:stretch/>
          </p:blipFill>
          <p:spPr>
            <a:xfrm>
              <a:off x="695539" y="0"/>
              <a:ext cx="4776404" cy="64292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Challenges exist to analyze vaginal metagenomes and metatranscriptomes, and currently mostly rely on computationally intensive analyses">
            <a:extLst>
              <a:ext uri="{FF2B5EF4-FFF2-40B4-BE49-F238E27FC236}">
                <a16:creationId xmlns:a16="http://schemas.microsoft.com/office/drawing/2014/main" id="{DA36CF87-7892-8D9B-AEB7-1211E5E7C250}"/>
              </a:ext>
            </a:extLst>
          </p:cNvPr>
          <p:cNvSpPr txBox="1"/>
          <p:nvPr/>
        </p:nvSpPr>
        <p:spPr>
          <a:xfrm>
            <a:off x="11709735" y="5366266"/>
            <a:ext cx="11384181" cy="2267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635000" indent="-635000" algn="l">
              <a:spcBef>
                <a:spcPts val="5900"/>
              </a:spcBef>
              <a:buSzPct val="75000"/>
              <a:buFont typeface="Helvetica Neue"/>
              <a:buChar char="•"/>
              <a:defRPr sz="3800">
                <a:solidFill>
                  <a:srgbClr val="747474"/>
                </a:solidFill>
              </a:defRPr>
            </a:lvl1pPr>
          </a:lstStyle>
          <a:p>
            <a:pPr marL="0" indent="0" algn="ctr" defTabSz="821532">
              <a:spcBef>
                <a:spcPts val="2100"/>
              </a:spcBef>
              <a:buSzTx/>
              <a:buNone/>
              <a:defRPr sz="30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4400" dirty="0">
                <a:solidFill>
                  <a:srgbClr val="0070C0"/>
                </a:solidFill>
              </a:rPr>
              <a:t>Assemblages of con-specific genotypes (strains of the same species) in vaginal microbiomes</a:t>
            </a:r>
          </a:p>
        </p:txBody>
      </p:sp>
      <p:sp>
        <p:nvSpPr>
          <p:cNvPr id="12" name="Challenges exist to analyze vaginal metagenomes and metatranscriptomes, and currently mostly rely on computationally intensive analyses">
            <a:extLst>
              <a:ext uri="{FF2B5EF4-FFF2-40B4-BE49-F238E27FC236}">
                <a16:creationId xmlns:a16="http://schemas.microsoft.com/office/drawing/2014/main" id="{1333FCA9-9A81-E69A-6633-AF4769C4C2AB}"/>
              </a:ext>
            </a:extLst>
          </p:cNvPr>
          <p:cNvSpPr txBox="1"/>
          <p:nvPr/>
        </p:nvSpPr>
        <p:spPr>
          <a:xfrm>
            <a:off x="12192000" y="8555803"/>
            <a:ext cx="10350086" cy="189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635000" indent="-635000" algn="l">
              <a:spcBef>
                <a:spcPts val="5900"/>
              </a:spcBef>
              <a:buSzPct val="75000"/>
              <a:buFont typeface="Helvetica Neue"/>
              <a:buChar char="•"/>
              <a:defRPr sz="3800">
                <a:solidFill>
                  <a:srgbClr val="747474"/>
                </a:solidFill>
              </a:defRPr>
            </a:lvl1pPr>
          </a:lstStyle>
          <a:p>
            <a:pPr marL="0" indent="0" algn="ctr" defTabSz="821532">
              <a:spcBef>
                <a:spcPts val="2100"/>
              </a:spcBef>
              <a:buSzTx/>
              <a:buNone/>
              <a:defRPr sz="30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5400" dirty="0">
                <a:solidFill>
                  <a:srgbClr val="0070C0"/>
                </a:solidFill>
              </a:rPr>
              <a:t>Intraspecies diversity affords functional redundancy</a:t>
            </a:r>
          </a:p>
        </p:txBody>
      </p:sp>
    </p:spTree>
    <p:extLst>
      <p:ext uri="{BB962C8B-B14F-4D97-AF65-F5344CB8AC3E}">
        <p14:creationId xmlns:p14="http://schemas.microsoft.com/office/powerpoint/2010/main" val="8793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C6CC04D-159E-CE49-8897-2262934DBF5C}"/>
              </a:ext>
            </a:extLst>
          </p:cNvPr>
          <p:cNvSpPr/>
          <p:nvPr/>
        </p:nvSpPr>
        <p:spPr>
          <a:xfrm>
            <a:off x="1731137" y="4646309"/>
            <a:ext cx="2676712" cy="2563413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 F4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80BEB35D-7AE7-6E40-BDCE-675001CBC5B6}"/>
              </a:ext>
            </a:extLst>
          </p:cNvPr>
          <p:cNvSpPr/>
          <p:nvPr/>
        </p:nvSpPr>
        <p:spPr>
          <a:xfrm>
            <a:off x="6788762" y="9475716"/>
            <a:ext cx="3557487" cy="2086856"/>
          </a:xfrm>
          <a:prstGeom prst="triangle">
            <a:avLst>
              <a:gd name="adj" fmla="val 5132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F4,F6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3132E-8E7E-FB43-A63C-9CD894FD23AE}"/>
              </a:ext>
            </a:extLst>
          </p:cNvPr>
          <p:cNvSpPr/>
          <p:nvPr/>
        </p:nvSpPr>
        <p:spPr>
          <a:xfrm>
            <a:off x="2349165" y="9475716"/>
            <a:ext cx="2322527" cy="256341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F3,F5, F6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6D0346A2-C244-0B4C-BE52-48E13A027B0F}"/>
              </a:ext>
            </a:extLst>
          </p:cNvPr>
          <p:cNvSpPr/>
          <p:nvPr/>
        </p:nvSpPr>
        <p:spPr>
          <a:xfrm>
            <a:off x="4956314" y="6410449"/>
            <a:ext cx="2593849" cy="2907905"/>
          </a:xfrm>
          <a:prstGeom prst="diamond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F2,F3,F5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6FC7192D-46DB-4448-9342-2CDC26CBDA84}"/>
              </a:ext>
            </a:extLst>
          </p:cNvPr>
          <p:cNvSpPr/>
          <p:nvPr/>
        </p:nvSpPr>
        <p:spPr>
          <a:xfrm>
            <a:off x="5669527" y="3172185"/>
            <a:ext cx="2676712" cy="233475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 F2,F3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DB8D26B3-EAC8-D545-9578-CD7F10E13026}"/>
              </a:ext>
            </a:extLst>
          </p:cNvPr>
          <p:cNvSpPr/>
          <p:nvPr/>
        </p:nvSpPr>
        <p:spPr>
          <a:xfrm rot="20215621">
            <a:off x="8012393" y="6432237"/>
            <a:ext cx="3237727" cy="1476807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F1,F4,F6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D71999-65E7-1F4B-9FC7-327D02B5FC47}"/>
              </a:ext>
            </a:extLst>
          </p:cNvPr>
          <p:cNvGrpSpPr/>
          <p:nvPr/>
        </p:nvGrpSpPr>
        <p:grpSpPr>
          <a:xfrm>
            <a:off x="13812301" y="3246651"/>
            <a:ext cx="8898454" cy="8877142"/>
            <a:chOff x="13812301" y="3246651"/>
            <a:chExt cx="8898454" cy="88771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95C3212-8DED-B543-B896-864F8BA58BD1}"/>
                </a:ext>
              </a:extLst>
            </p:cNvPr>
            <p:cNvSpPr/>
            <p:nvPr/>
          </p:nvSpPr>
          <p:spPr>
            <a:xfrm>
              <a:off x="13812301" y="3510236"/>
              <a:ext cx="2611880" cy="25013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F1, F3, F4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9FA66A-C623-A348-8140-7CB71D3A1934}"/>
                </a:ext>
              </a:extLst>
            </p:cNvPr>
            <p:cNvSpPr/>
            <p:nvPr/>
          </p:nvSpPr>
          <p:spPr>
            <a:xfrm>
              <a:off x="14044732" y="7183578"/>
              <a:ext cx="2611880" cy="25013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F1, F3, F4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7A278F-7B48-AA45-8726-15FCBFEA3B34}"/>
                </a:ext>
              </a:extLst>
            </p:cNvPr>
            <p:cNvSpPr/>
            <p:nvPr/>
          </p:nvSpPr>
          <p:spPr>
            <a:xfrm>
              <a:off x="17260388" y="5346907"/>
              <a:ext cx="2611880" cy="25013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F1, F3, F4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56FAA1-C921-7C40-BC6D-1632C964C1BD}"/>
                </a:ext>
              </a:extLst>
            </p:cNvPr>
            <p:cNvSpPr/>
            <p:nvPr/>
          </p:nvSpPr>
          <p:spPr>
            <a:xfrm>
              <a:off x="19975879" y="8541813"/>
              <a:ext cx="2611880" cy="25013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F1, F3, F4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6A9BB9A-DABF-7644-BBF8-933E071D6F90}"/>
                </a:ext>
              </a:extLst>
            </p:cNvPr>
            <p:cNvSpPr/>
            <p:nvPr/>
          </p:nvSpPr>
          <p:spPr>
            <a:xfrm>
              <a:off x="16650788" y="9622468"/>
              <a:ext cx="2611880" cy="25013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F1, F3, F4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383CF1-863E-6741-84E5-2FA7A94583E8}"/>
                </a:ext>
              </a:extLst>
            </p:cNvPr>
            <p:cNvSpPr/>
            <p:nvPr/>
          </p:nvSpPr>
          <p:spPr>
            <a:xfrm>
              <a:off x="20098875" y="3246651"/>
              <a:ext cx="2611880" cy="250132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F1, F3, F4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B4AB9F-BF64-0B46-97CC-7E0D1AF151CD}"/>
              </a:ext>
            </a:extLst>
          </p:cNvPr>
          <p:cNvCxnSpPr/>
          <p:nvPr/>
        </p:nvCxnSpPr>
        <p:spPr>
          <a:xfrm>
            <a:off x="12829309" y="3246651"/>
            <a:ext cx="0" cy="9677954"/>
          </a:xfrm>
          <a:prstGeom prst="line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550B6802-5A3F-7E41-BB7C-848A6E91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9900"/>
            <a:ext cx="22237700" cy="1968500"/>
          </a:xfrm>
        </p:spPr>
        <p:txBody>
          <a:bodyPr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Functional redundancy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18361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7DCD-754D-7444-B2AC-FF82D34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>
                <a:cs typeface="Arial" panose="020B0604020202020204" pitchFamily="34" charset="0"/>
              </a:rPr>
              <a:t>Functional redundancy</a:t>
            </a:r>
            <a:endParaRPr lang="en-US" sz="5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6CC04D-159E-CE49-8897-2262934DBF5C}"/>
              </a:ext>
            </a:extLst>
          </p:cNvPr>
          <p:cNvSpPr/>
          <p:nvPr/>
        </p:nvSpPr>
        <p:spPr>
          <a:xfrm>
            <a:off x="1731137" y="4646309"/>
            <a:ext cx="2676712" cy="2563413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 F4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80BEB35D-7AE7-6E40-BDCE-675001CBC5B6}"/>
              </a:ext>
            </a:extLst>
          </p:cNvPr>
          <p:cNvSpPr/>
          <p:nvPr/>
        </p:nvSpPr>
        <p:spPr>
          <a:xfrm>
            <a:off x="6788762" y="9475716"/>
            <a:ext cx="3557487" cy="2086856"/>
          </a:xfrm>
          <a:prstGeom prst="triangle">
            <a:avLst>
              <a:gd name="adj" fmla="val 5132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F4,F6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3132E-8E7E-FB43-A63C-9CD894FD23AE}"/>
              </a:ext>
            </a:extLst>
          </p:cNvPr>
          <p:cNvSpPr/>
          <p:nvPr/>
        </p:nvSpPr>
        <p:spPr>
          <a:xfrm>
            <a:off x="2349165" y="9475716"/>
            <a:ext cx="2322527" cy="256341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F3,F5, F6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6D0346A2-C244-0B4C-BE52-48E13A027B0F}"/>
              </a:ext>
            </a:extLst>
          </p:cNvPr>
          <p:cNvSpPr/>
          <p:nvPr/>
        </p:nvSpPr>
        <p:spPr>
          <a:xfrm>
            <a:off x="4956314" y="6410449"/>
            <a:ext cx="2593849" cy="2907905"/>
          </a:xfrm>
          <a:prstGeom prst="diamond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F2,F3,F5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6FC7192D-46DB-4448-9342-2CDC26CBDA84}"/>
              </a:ext>
            </a:extLst>
          </p:cNvPr>
          <p:cNvSpPr/>
          <p:nvPr/>
        </p:nvSpPr>
        <p:spPr>
          <a:xfrm>
            <a:off x="5669527" y="3172185"/>
            <a:ext cx="2676712" cy="233475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 F2,F3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DB8D26B3-EAC8-D545-9578-CD7F10E13026}"/>
              </a:ext>
            </a:extLst>
          </p:cNvPr>
          <p:cNvSpPr/>
          <p:nvPr/>
        </p:nvSpPr>
        <p:spPr>
          <a:xfrm rot="20215621">
            <a:off x="8012393" y="6432237"/>
            <a:ext cx="3237727" cy="1476807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F1,F4,F6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5C3212-8DED-B543-B896-864F8BA58BD1}"/>
              </a:ext>
            </a:extLst>
          </p:cNvPr>
          <p:cNvSpPr/>
          <p:nvPr/>
        </p:nvSpPr>
        <p:spPr>
          <a:xfrm>
            <a:off x="13812301" y="3510236"/>
            <a:ext cx="2611880" cy="2501325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 F3, F4, F12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9FA66A-C623-A348-8140-7CB71D3A1934}"/>
              </a:ext>
            </a:extLst>
          </p:cNvPr>
          <p:cNvSpPr/>
          <p:nvPr/>
        </p:nvSpPr>
        <p:spPr>
          <a:xfrm>
            <a:off x="14044732" y="7183578"/>
            <a:ext cx="2611880" cy="2501325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 F3, F4, F8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7A278F-7B48-AA45-8726-15FCBFEA3B34}"/>
              </a:ext>
            </a:extLst>
          </p:cNvPr>
          <p:cNvSpPr/>
          <p:nvPr/>
        </p:nvSpPr>
        <p:spPr>
          <a:xfrm>
            <a:off x="17260388" y="5346907"/>
            <a:ext cx="2611880" cy="2501325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 F3, F4, F6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56FAA1-C921-7C40-BC6D-1632C964C1BD}"/>
              </a:ext>
            </a:extLst>
          </p:cNvPr>
          <p:cNvSpPr/>
          <p:nvPr/>
        </p:nvSpPr>
        <p:spPr>
          <a:xfrm>
            <a:off x="19975879" y="8541813"/>
            <a:ext cx="2611880" cy="250132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 F3, F4, F8, F9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A9BB9A-DABF-7644-BBF8-933E071D6F90}"/>
              </a:ext>
            </a:extLst>
          </p:cNvPr>
          <p:cNvSpPr/>
          <p:nvPr/>
        </p:nvSpPr>
        <p:spPr>
          <a:xfrm>
            <a:off x="16650788" y="9622468"/>
            <a:ext cx="2611880" cy="2501325"/>
          </a:xfrm>
          <a:prstGeom prst="ellips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 F3, F4, F9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383CF1-863E-6741-84E5-2FA7A94583E8}"/>
              </a:ext>
            </a:extLst>
          </p:cNvPr>
          <p:cNvSpPr/>
          <p:nvPr/>
        </p:nvSpPr>
        <p:spPr>
          <a:xfrm>
            <a:off x="20098875" y="3246651"/>
            <a:ext cx="2611880" cy="2501325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F1, F3, F4, F10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B4AB9F-BF64-0B46-97CC-7E0D1AF151CD}"/>
              </a:ext>
            </a:extLst>
          </p:cNvPr>
          <p:cNvCxnSpPr/>
          <p:nvPr/>
        </p:nvCxnSpPr>
        <p:spPr>
          <a:xfrm>
            <a:off x="12829309" y="3246651"/>
            <a:ext cx="0" cy="9677954"/>
          </a:xfrm>
          <a:prstGeom prst="line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94906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mproved resolution in community state type assignments">
            <a:extLst>
              <a:ext uri="{FF2B5EF4-FFF2-40B4-BE49-F238E27FC236}">
                <a16:creationId xmlns:a16="http://schemas.microsoft.com/office/drawing/2014/main" id="{ED96F565-21BE-6149-9D4C-C2A03629FA19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t>Metagenomic subspecies – Define by gene content</a:t>
            </a:r>
          </a:p>
        </p:txBody>
      </p:sp>
      <p:grpSp>
        <p:nvGrpSpPr>
          <p:cNvPr id="37" name="Group">
            <a:extLst>
              <a:ext uri="{FF2B5EF4-FFF2-40B4-BE49-F238E27FC236}">
                <a16:creationId xmlns:a16="http://schemas.microsoft.com/office/drawing/2014/main" id="{AEDD4CFE-265B-D429-1F6A-8FAE2ED4531A}"/>
              </a:ext>
            </a:extLst>
          </p:cNvPr>
          <p:cNvGrpSpPr/>
          <p:nvPr/>
        </p:nvGrpSpPr>
        <p:grpSpPr>
          <a:xfrm>
            <a:off x="13556636" y="3210095"/>
            <a:ext cx="7884126" cy="10033444"/>
            <a:chOff x="0" y="0"/>
            <a:chExt cx="6207723" cy="7900032"/>
          </a:xfrm>
        </p:grpSpPr>
        <p:sp>
          <p:nvSpPr>
            <p:cNvPr id="38" name="Lactobacillus iners non-redundant genes (n=5,474)">
              <a:extLst>
                <a:ext uri="{FF2B5EF4-FFF2-40B4-BE49-F238E27FC236}">
                  <a16:creationId xmlns:a16="http://schemas.microsoft.com/office/drawing/2014/main" id="{1C11E81C-FC73-2C19-744E-C6A43DCCF40F}"/>
                </a:ext>
              </a:extLst>
            </p:cNvPr>
            <p:cNvSpPr txBox="1"/>
            <p:nvPr/>
          </p:nvSpPr>
          <p:spPr>
            <a:xfrm rot="16200000">
              <a:off x="-2728595" y="4249827"/>
              <a:ext cx="5856479" cy="399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i="1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kumimoji="0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Lactobacillus iners </a:t>
              </a: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non-redundant</a:t>
              </a:r>
              <a:r>
                <a:rPr kumimoji="0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genes (n=5,474)</a:t>
              </a:r>
            </a:p>
          </p:txBody>
        </p:sp>
        <p:pic>
          <p:nvPicPr>
            <p:cNvPr id="39" name="Screen Shot 2019-10-15 at 12.59.50 PM.png" descr="Screen Shot 2019-10-15 at 12.59.50 PM.png">
              <a:extLst>
                <a:ext uri="{FF2B5EF4-FFF2-40B4-BE49-F238E27FC236}">
                  <a16:creationId xmlns:a16="http://schemas.microsoft.com/office/drawing/2014/main" id="{B5A49BF9-4ED4-136C-6432-934D9EDE5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89" y="3780"/>
              <a:ext cx="5705235" cy="78962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LI4">
              <a:extLst>
                <a:ext uri="{FF2B5EF4-FFF2-40B4-BE49-F238E27FC236}">
                  <a16:creationId xmlns:a16="http://schemas.microsoft.com/office/drawing/2014/main" id="{08A7CC15-9678-0CC6-070D-229551C681F2}"/>
                </a:ext>
              </a:extLst>
            </p:cNvPr>
            <p:cNvSpPr txBox="1"/>
            <p:nvPr/>
          </p:nvSpPr>
          <p:spPr>
            <a:xfrm>
              <a:off x="5047687" y="-1"/>
              <a:ext cx="444400" cy="387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1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LI4</a:t>
              </a:r>
            </a:p>
          </p:txBody>
        </p:sp>
        <p:sp>
          <p:nvSpPr>
            <p:cNvPr id="41" name="LI3">
              <a:extLst>
                <a:ext uri="{FF2B5EF4-FFF2-40B4-BE49-F238E27FC236}">
                  <a16:creationId xmlns:a16="http://schemas.microsoft.com/office/drawing/2014/main" id="{7CE3AC8D-EF8A-44B2-009E-6E9A2FF4FF1A}"/>
                </a:ext>
              </a:extLst>
            </p:cNvPr>
            <p:cNvSpPr txBox="1"/>
            <p:nvPr/>
          </p:nvSpPr>
          <p:spPr>
            <a:xfrm>
              <a:off x="3517103" y="-1"/>
              <a:ext cx="444399" cy="387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1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LI3</a:t>
              </a:r>
            </a:p>
          </p:txBody>
        </p:sp>
        <p:sp>
          <p:nvSpPr>
            <p:cNvPr id="42" name="LI2">
              <a:extLst>
                <a:ext uri="{FF2B5EF4-FFF2-40B4-BE49-F238E27FC236}">
                  <a16:creationId xmlns:a16="http://schemas.microsoft.com/office/drawing/2014/main" id="{64A88130-6FAA-A193-6642-5B265AFA05E2}"/>
                </a:ext>
              </a:extLst>
            </p:cNvPr>
            <p:cNvSpPr txBox="1"/>
            <p:nvPr/>
          </p:nvSpPr>
          <p:spPr>
            <a:xfrm>
              <a:off x="1986519" y="-1"/>
              <a:ext cx="444399" cy="387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1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LI2</a:t>
              </a:r>
            </a:p>
          </p:txBody>
        </p:sp>
        <p:sp>
          <p:nvSpPr>
            <p:cNvPr id="43" name="LI1">
              <a:extLst>
                <a:ext uri="{FF2B5EF4-FFF2-40B4-BE49-F238E27FC236}">
                  <a16:creationId xmlns:a16="http://schemas.microsoft.com/office/drawing/2014/main" id="{CBA5F969-C54B-E2BF-467F-8076B9EE5590}"/>
                </a:ext>
              </a:extLst>
            </p:cNvPr>
            <p:cNvSpPr txBox="1"/>
            <p:nvPr/>
          </p:nvSpPr>
          <p:spPr>
            <a:xfrm>
              <a:off x="645435" y="-1"/>
              <a:ext cx="444399" cy="387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1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LI1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ADAB715-2991-C048-4AD5-61EB70E43D60}"/>
              </a:ext>
            </a:extLst>
          </p:cNvPr>
          <p:cNvSpPr txBox="1"/>
          <p:nvPr/>
        </p:nvSpPr>
        <p:spPr>
          <a:xfrm>
            <a:off x="1066800" y="3210094"/>
            <a:ext cx="11635409" cy="49449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t>Con-specific genotypes assemblages (metagenomic subspecies) differ in the genetic content of the encompassing strains. 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  <a:sym typeface="Helvetica Neue Light"/>
              </a:rPr>
              <a:t>The overall </a:t>
            </a:r>
            <a:r>
              <a:rPr lang="en-US" sz="4800" dirty="0">
                <a:solidFill>
                  <a:srgbClr val="FFFFFF">
                    <a:lumMod val="50000"/>
                  </a:srgbClr>
                </a:solidFill>
                <a:latin typeface="Helvetica Neue Light"/>
                <a:ea typeface="Helvetica Neue Light"/>
              </a:rPr>
              <a:t>functional content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  <a:sym typeface="Helvetica Neue Light"/>
              </a:rPr>
              <a:t> of the assemblages are different.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3A29B5-7416-F228-0D56-E30814D7E1B4}"/>
              </a:ext>
            </a:extLst>
          </p:cNvPr>
          <p:cNvGrpSpPr/>
          <p:nvPr/>
        </p:nvGrpSpPr>
        <p:grpSpPr>
          <a:xfrm>
            <a:off x="1882889" y="8874621"/>
            <a:ext cx="8306289" cy="3674049"/>
            <a:chOff x="2119729" y="8360222"/>
            <a:chExt cx="6575746" cy="2908593"/>
          </a:xfrm>
        </p:grpSpPr>
        <p:pic>
          <p:nvPicPr>
            <p:cNvPr id="2" name="Picture 3" descr="Picture 3">
              <a:extLst>
                <a:ext uri="{FF2B5EF4-FFF2-40B4-BE49-F238E27FC236}">
                  <a16:creationId xmlns:a16="http://schemas.microsoft.com/office/drawing/2014/main" id="{D9C2695A-4936-6230-53BB-4B6FC0B43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839" t="2637" r="1827" b="72223"/>
            <a:stretch>
              <a:fillRect/>
            </a:stretch>
          </p:blipFill>
          <p:spPr>
            <a:xfrm>
              <a:off x="2119729" y="8360222"/>
              <a:ext cx="6575746" cy="280338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Line">
              <a:extLst>
                <a:ext uri="{FF2B5EF4-FFF2-40B4-BE49-F238E27FC236}">
                  <a16:creationId xmlns:a16="http://schemas.microsoft.com/office/drawing/2014/main" id="{D2E4C6E8-A2F9-7D8D-59E0-9C4F991C6853}"/>
                </a:ext>
              </a:extLst>
            </p:cNvPr>
            <p:cNvSpPr/>
            <p:nvPr/>
          </p:nvSpPr>
          <p:spPr>
            <a:xfrm>
              <a:off x="5369863" y="11268814"/>
              <a:ext cx="1578348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" name="Line">
              <a:extLst>
                <a:ext uri="{FF2B5EF4-FFF2-40B4-BE49-F238E27FC236}">
                  <a16:creationId xmlns:a16="http://schemas.microsoft.com/office/drawing/2014/main" id="{8B2F2778-9432-A27E-5046-E2EE7FC784CC}"/>
                </a:ext>
              </a:extLst>
            </p:cNvPr>
            <p:cNvSpPr/>
            <p:nvPr/>
          </p:nvSpPr>
          <p:spPr>
            <a:xfrm>
              <a:off x="4872149" y="11268814"/>
              <a:ext cx="88296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5" name="Line">
              <a:extLst>
                <a:ext uri="{FF2B5EF4-FFF2-40B4-BE49-F238E27FC236}">
                  <a16:creationId xmlns:a16="http://schemas.microsoft.com/office/drawing/2014/main" id="{A9B684D4-FA46-C8DD-6C5D-5BCE04612EE2}"/>
                </a:ext>
              </a:extLst>
            </p:cNvPr>
            <p:cNvSpPr/>
            <p:nvPr/>
          </p:nvSpPr>
          <p:spPr>
            <a:xfrm>
              <a:off x="4872149" y="11268814"/>
              <a:ext cx="88296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" name="Line">
              <a:extLst>
                <a:ext uri="{FF2B5EF4-FFF2-40B4-BE49-F238E27FC236}">
                  <a16:creationId xmlns:a16="http://schemas.microsoft.com/office/drawing/2014/main" id="{C20C3438-E4FC-1C1C-41DF-E0BA40F40EBF}"/>
                </a:ext>
              </a:extLst>
            </p:cNvPr>
            <p:cNvSpPr/>
            <p:nvPr/>
          </p:nvSpPr>
          <p:spPr>
            <a:xfrm>
              <a:off x="4503849" y="11268814"/>
              <a:ext cx="178580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0E898602-7CE6-CF00-E371-A9D74AAACB8B}"/>
                </a:ext>
              </a:extLst>
            </p:cNvPr>
            <p:cNvSpPr/>
            <p:nvPr/>
          </p:nvSpPr>
          <p:spPr>
            <a:xfrm>
              <a:off x="5253149" y="11268814"/>
              <a:ext cx="88296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" name="Line">
              <a:extLst>
                <a:ext uri="{FF2B5EF4-FFF2-40B4-BE49-F238E27FC236}">
                  <a16:creationId xmlns:a16="http://schemas.microsoft.com/office/drawing/2014/main" id="{DC5E7B1C-9FD6-9477-0A82-1E0BC5632D07}"/>
                </a:ext>
              </a:extLst>
            </p:cNvPr>
            <p:cNvSpPr/>
            <p:nvPr/>
          </p:nvSpPr>
          <p:spPr>
            <a:xfrm>
              <a:off x="7281429" y="11268814"/>
              <a:ext cx="88296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C73BAB69-55B7-5853-AA2A-FDFF904A588A}"/>
                </a:ext>
              </a:extLst>
            </p:cNvPr>
            <p:cNvSpPr/>
            <p:nvPr/>
          </p:nvSpPr>
          <p:spPr>
            <a:xfrm>
              <a:off x="5951649" y="11268814"/>
              <a:ext cx="88296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7B1E26D6-121D-1EC1-F4F4-49DA0145BE7D}"/>
                </a:ext>
              </a:extLst>
            </p:cNvPr>
            <p:cNvSpPr/>
            <p:nvPr/>
          </p:nvSpPr>
          <p:spPr>
            <a:xfrm>
              <a:off x="5964349" y="11268814"/>
              <a:ext cx="88296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CAA25A70-BA12-B228-DF75-25B9C76ACEC5}"/>
                </a:ext>
              </a:extLst>
            </p:cNvPr>
            <p:cNvSpPr/>
            <p:nvPr/>
          </p:nvSpPr>
          <p:spPr>
            <a:xfrm>
              <a:off x="7783996" y="11268814"/>
              <a:ext cx="88295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EDC113A9-877F-8C85-C76A-D279E517BC09}"/>
                </a:ext>
              </a:extLst>
            </p:cNvPr>
            <p:cNvSpPr/>
            <p:nvPr/>
          </p:nvSpPr>
          <p:spPr>
            <a:xfrm>
              <a:off x="6180249" y="11268814"/>
              <a:ext cx="171062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1A271896-C5BE-C71E-DF1E-885975DFE620}"/>
                </a:ext>
              </a:extLst>
            </p:cNvPr>
            <p:cNvSpPr/>
            <p:nvPr/>
          </p:nvSpPr>
          <p:spPr>
            <a:xfrm>
              <a:off x="7081950" y="11268814"/>
              <a:ext cx="171062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5229271B-3F5A-27FD-BC39-3919227E2355}"/>
                </a:ext>
              </a:extLst>
            </p:cNvPr>
            <p:cNvSpPr/>
            <p:nvPr/>
          </p:nvSpPr>
          <p:spPr>
            <a:xfrm>
              <a:off x="7398143" y="11268814"/>
              <a:ext cx="171062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2AD8A95E-0515-E62F-50ED-F3228F9E067E}"/>
                </a:ext>
              </a:extLst>
            </p:cNvPr>
            <p:cNvSpPr/>
            <p:nvPr/>
          </p:nvSpPr>
          <p:spPr>
            <a:xfrm>
              <a:off x="5138850" y="11268814"/>
              <a:ext cx="88296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9035D444-3F43-A5FE-D2CB-13571E9991B2}"/>
                </a:ext>
              </a:extLst>
            </p:cNvPr>
            <p:cNvSpPr/>
            <p:nvPr/>
          </p:nvSpPr>
          <p:spPr>
            <a:xfrm>
              <a:off x="4275249" y="11268814"/>
              <a:ext cx="178580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4C0E510B-1056-608E-24FF-F0B0E2A1A5FE}"/>
                </a:ext>
              </a:extLst>
            </p:cNvPr>
            <p:cNvSpPr/>
            <p:nvPr/>
          </p:nvSpPr>
          <p:spPr>
            <a:xfrm>
              <a:off x="4144703" y="11268814"/>
              <a:ext cx="88296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ED830767-18AF-4A29-5ABC-31557D9B72A8}"/>
                </a:ext>
              </a:extLst>
            </p:cNvPr>
            <p:cNvSpPr/>
            <p:nvPr/>
          </p:nvSpPr>
          <p:spPr>
            <a:xfrm>
              <a:off x="3959133" y="11268814"/>
              <a:ext cx="88295" cy="1"/>
            </a:xfrm>
            <a:prstGeom prst="line">
              <a:avLst/>
            </a:prstGeom>
            <a:ln w="88900">
              <a:solidFill>
                <a:srgbClr val="FD121A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AA2674-875F-CB0C-BAFF-AB9AE72A7D1F}"/>
              </a:ext>
            </a:extLst>
          </p:cNvPr>
          <p:cNvCxnSpPr/>
          <p:nvPr/>
        </p:nvCxnSpPr>
        <p:spPr>
          <a:xfrm>
            <a:off x="10538460" y="10607040"/>
            <a:ext cx="2560320" cy="0"/>
          </a:xfrm>
          <a:prstGeom prst="straightConnector1">
            <a:avLst/>
          </a:prstGeom>
          <a:noFill/>
          <a:ln w="73025" cap="flat">
            <a:solidFill>
              <a:srgbClr val="ABABAB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Ravel et al. The vaginal microbiome of reproductive age women. PNAS. 2011. 108 Suppl 1, 4680–4687.">
            <a:extLst>
              <a:ext uri="{FF2B5EF4-FFF2-40B4-BE49-F238E27FC236}">
                <a16:creationId xmlns:a16="http://schemas.microsoft.com/office/drawing/2014/main" id="{BA3F9D2E-5D6C-6049-CE9F-ECD65BB72926}"/>
              </a:ext>
            </a:extLst>
          </p:cNvPr>
          <p:cNvSpPr txBox="1"/>
          <p:nvPr/>
        </p:nvSpPr>
        <p:spPr>
          <a:xfrm>
            <a:off x="251181" y="12948615"/>
            <a:ext cx="1192866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40639" marR="40639" algn="l" defTabSz="914400">
              <a:defRPr sz="2300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.Holm, J. B. et al. Integrating compositional and functional content to describe vaginal microbiomes in health and disease. Microbiome 11, 259 (2023).</a:t>
            </a:r>
          </a:p>
        </p:txBody>
      </p:sp>
    </p:spTree>
    <p:extLst>
      <p:ext uri="{BB962C8B-B14F-4D97-AF65-F5344CB8AC3E}">
        <p14:creationId xmlns:p14="http://schemas.microsoft.com/office/powerpoint/2010/main" val="121383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15AA19E-FA5A-A2BF-0864-323273E6A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68"/>
          <a:stretch/>
        </p:blipFill>
        <p:spPr>
          <a:xfrm>
            <a:off x="7870233" y="480447"/>
            <a:ext cx="6992641" cy="210777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A1774DD-38A6-AE7A-6E99-9EC18EC734AA}"/>
              </a:ext>
            </a:extLst>
          </p:cNvPr>
          <p:cNvGrpSpPr/>
          <p:nvPr/>
        </p:nvGrpSpPr>
        <p:grpSpPr>
          <a:xfrm>
            <a:off x="686350" y="4409269"/>
            <a:ext cx="5526157" cy="8876386"/>
            <a:chOff x="686350" y="4409269"/>
            <a:chExt cx="5526157" cy="88763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98863F-C664-5DAA-6BB0-64FAE8971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3" r="8723"/>
            <a:stretch/>
          </p:blipFill>
          <p:spPr>
            <a:xfrm>
              <a:off x="686350" y="4409269"/>
              <a:ext cx="5526157" cy="33631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97F93F-FF82-C4C3-70B3-4E70982B5986}"/>
                </a:ext>
              </a:extLst>
            </p:cNvPr>
            <p:cNvSpPr txBox="1"/>
            <p:nvPr/>
          </p:nvSpPr>
          <p:spPr>
            <a:xfrm>
              <a:off x="686350" y="8296123"/>
              <a:ext cx="5526157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Microbiome Research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C49F55-8375-39C0-EBC7-970A1EEB7AAC}"/>
                </a:ext>
              </a:extLst>
            </p:cNvPr>
            <p:cNvSpPr txBox="1"/>
            <p:nvPr/>
          </p:nvSpPr>
          <p:spPr>
            <a:xfrm>
              <a:off x="824393" y="9735965"/>
              <a:ext cx="5337864" cy="3549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47625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3200" dirty="0"/>
                <a:t>• Multi-omics Analyses</a:t>
              </a:r>
            </a:p>
            <a:p>
              <a:pPr marL="47625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3200" dirty="0"/>
                <a:t>• Laboratory Methods</a:t>
              </a:r>
            </a:p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/>
                <a:t>• Bacterial Vaginosis</a:t>
              </a:r>
            </a:p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/>
                <a:t>• Preterm Birth</a:t>
              </a:r>
            </a:p>
            <a:p>
              <a:pPr marL="47625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3200" dirty="0"/>
                <a:t>• STIs</a:t>
              </a:r>
            </a:p>
            <a:p>
              <a:pPr marL="47625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3200" dirty="0"/>
                <a:t>• Menopause</a:t>
              </a:r>
            </a:p>
            <a:p>
              <a:pPr marL="476250" marR="0" indent="-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3200" dirty="0"/>
                <a:t>• Transgender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62ACD32-B702-3396-7C2C-4BB73B90AC42}"/>
              </a:ext>
            </a:extLst>
          </p:cNvPr>
          <p:cNvSpPr txBox="1"/>
          <p:nvPr/>
        </p:nvSpPr>
        <p:spPr>
          <a:xfrm>
            <a:off x="1339022" y="3059490"/>
            <a:ext cx="2218413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Transformative Bench to Bed-Side Research in Women’s Health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A0AC2A-DF76-E32A-8B7F-FA2640C0D814}"/>
              </a:ext>
            </a:extLst>
          </p:cNvPr>
          <p:cNvGrpSpPr/>
          <p:nvPr/>
        </p:nvGrpSpPr>
        <p:grpSpPr>
          <a:xfrm>
            <a:off x="6558721" y="4442547"/>
            <a:ext cx="5526157" cy="7273447"/>
            <a:chOff x="6558721" y="4442547"/>
            <a:chExt cx="5526157" cy="72734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674056-7C19-2723-5C6E-CEE858461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60" t="6447" r="8423" b="16068"/>
            <a:stretch/>
          </p:blipFill>
          <p:spPr>
            <a:xfrm>
              <a:off x="6558721" y="4442547"/>
              <a:ext cx="5526157" cy="33631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ACF4F8-682D-398D-6EA9-14F699AF9E6C}"/>
                </a:ext>
              </a:extLst>
            </p:cNvPr>
            <p:cNvSpPr txBox="1"/>
            <p:nvPr/>
          </p:nvSpPr>
          <p:spPr>
            <a:xfrm>
              <a:off x="6558721" y="8296123"/>
              <a:ext cx="5526157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Data Analytical Tools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53A319-ABBD-23FD-83DB-F9F18BB41431}"/>
                </a:ext>
              </a:extLst>
            </p:cNvPr>
            <p:cNvSpPr txBox="1"/>
            <p:nvPr/>
          </p:nvSpPr>
          <p:spPr>
            <a:xfrm>
              <a:off x="6652867" y="9643632"/>
              <a:ext cx="5337864" cy="2072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/>
                <a:t>• </a:t>
              </a:r>
              <a:r>
                <a:rPr lang="en-US" sz="3200" dirty="0" err="1"/>
                <a:t>SpeciateIT</a:t>
              </a:r>
              <a:r>
                <a:rPr lang="en-US" sz="3200" dirty="0"/>
                <a:t> </a:t>
              </a:r>
            </a:p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/>
                <a:t>• VALENCIA</a:t>
              </a:r>
            </a:p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/>
                <a:t>• VIRGO</a:t>
              </a:r>
            </a:p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/>
                <a:t>• RLLM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0B57ED-7628-4FE1-B8ED-55F40F124D87}"/>
              </a:ext>
            </a:extLst>
          </p:cNvPr>
          <p:cNvGrpSpPr/>
          <p:nvPr/>
        </p:nvGrpSpPr>
        <p:grpSpPr>
          <a:xfrm>
            <a:off x="12431092" y="4416191"/>
            <a:ext cx="5537751" cy="7823024"/>
            <a:chOff x="12431092" y="4416191"/>
            <a:chExt cx="5537751" cy="7823024"/>
          </a:xfrm>
        </p:grpSpPr>
        <p:pic>
          <p:nvPicPr>
            <p:cNvPr id="12" name="Content Placeholder 12">
              <a:extLst>
                <a:ext uri="{FF2B5EF4-FFF2-40B4-BE49-F238E27FC236}">
                  <a16:creationId xmlns:a16="http://schemas.microsoft.com/office/drawing/2014/main" id="{B7DEE0FD-F806-5E28-1294-9017A45FA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-1568"/>
            <a:stretch/>
          </p:blipFill>
          <p:spPr>
            <a:xfrm>
              <a:off x="12431092" y="4416191"/>
              <a:ext cx="5526157" cy="34158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5644D5-722F-05E3-DC17-6CBD85294FD3}"/>
                </a:ext>
              </a:extLst>
            </p:cNvPr>
            <p:cNvSpPr txBox="1"/>
            <p:nvPr/>
          </p:nvSpPr>
          <p:spPr>
            <a:xfrm>
              <a:off x="12442686" y="7957569"/>
              <a:ext cx="5526157" cy="1456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3D Biomimetic Models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B25D6E-E449-2198-93FA-090CD24F7784}"/>
                </a:ext>
              </a:extLst>
            </p:cNvPr>
            <p:cNvSpPr txBox="1"/>
            <p:nvPr/>
          </p:nvSpPr>
          <p:spPr>
            <a:xfrm>
              <a:off x="12614275" y="9674410"/>
              <a:ext cx="5337864" cy="2564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415925" marR="0" indent="-415925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3200" dirty="0"/>
                <a:t>• Modeling vaginal and cervical epithelia </a:t>
              </a:r>
            </a:p>
            <a:p>
              <a:pPr marL="415925" marR="0" indent="-415925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3200" dirty="0"/>
                <a:t>• Include Microbiome</a:t>
              </a:r>
            </a:p>
            <a:p>
              <a:pPr marL="415925" marR="0" indent="-415925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3200" dirty="0"/>
                <a:t>• Study host-microbiome interactions and STIs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1E87E6-3601-4DAE-2E80-36B1ADF007C0}"/>
              </a:ext>
            </a:extLst>
          </p:cNvPr>
          <p:cNvGrpSpPr/>
          <p:nvPr/>
        </p:nvGrpSpPr>
        <p:grpSpPr>
          <a:xfrm>
            <a:off x="18303462" y="4389835"/>
            <a:ext cx="5529468" cy="7326159"/>
            <a:chOff x="18303462" y="4389835"/>
            <a:chExt cx="5529468" cy="732615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98D8CFC-8A1C-7EA6-0DAC-1CC5DDF72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888" r="5242"/>
            <a:stretch/>
          </p:blipFill>
          <p:spPr>
            <a:xfrm>
              <a:off x="18303462" y="4389835"/>
              <a:ext cx="5526157" cy="341584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3DFB3A-24AE-D427-5AFA-20A1EBF5F0FB}"/>
                </a:ext>
              </a:extLst>
            </p:cNvPr>
            <p:cNvSpPr txBox="1"/>
            <p:nvPr/>
          </p:nvSpPr>
          <p:spPr>
            <a:xfrm>
              <a:off x="18306773" y="7957569"/>
              <a:ext cx="5526157" cy="1456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Live Biotherapeutics Products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FF1B66-174A-7ECB-2680-A4F4E1652128}"/>
                </a:ext>
              </a:extLst>
            </p:cNvPr>
            <p:cNvSpPr txBox="1"/>
            <p:nvPr/>
          </p:nvSpPr>
          <p:spPr>
            <a:xfrm>
              <a:off x="18442749" y="9643632"/>
              <a:ext cx="5337864" cy="2072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200" dirty="0"/>
                <a:t>• Innovative Formulation</a:t>
              </a:r>
            </a:p>
            <a:p>
              <a:pPr marL="415925" marR="0" indent="-415925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3200" dirty="0"/>
                <a:t>• In-human clinical trial to prevent bacterial vaginosis recurrence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8746114-E7CA-EA90-259F-12059B8CAB61}"/>
              </a:ext>
            </a:extLst>
          </p:cNvPr>
          <p:cNvSpPr/>
          <p:nvPr/>
        </p:nvSpPr>
        <p:spPr>
          <a:xfrm>
            <a:off x="6558721" y="4396313"/>
            <a:ext cx="5526157" cy="338948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32FDB8-CDDA-0B70-A20F-63067BCDDD1A}"/>
              </a:ext>
            </a:extLst>
          </p:cNvPr>
          <p:cNvSpPr/>
          <p:nvPr/>
        </p:nvSpPr>
        <p:spPr>
          <a:xfrm>
            <a:off x="12422808" y="4396313"/>
            <a:ext cx="5526157" cy="338948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32F78E-A352-C25D-C95E-025D8BF85625}"/>
              </a:ext>
            </a:extLst>
          </p:cNvPr>
          <p:cNvSpPr/>
          <p:nvPr/>
        </p:nvSpPr>
        <p:spPr>
          <a:xfrm>
            <a:off x="18326652" y="4396313"/>
            <a:ext cx="5526157" cy="338948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60C973-DE0A-0FAA-CD7D-3F2CFBA3B63B}"/>
              </a:ext>
            </a:extLst>
          </p:cNvPr>
          <p:cNvSpPr/>
          <p:nvPr/>
        </p:nvSpPr>
        <p:spPr>
          <a:xfrm>
            <a:off x="694634" y="4396313"/>
            <a:ext cx="5526157" cy="338948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0551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mproved resolution in community state type assignments">
            <a:extLst>
              <a:ext uri="{FF2B5EF4-FFF2-40B4-BE49-F238E27FC236}">
                <a16:creationId xmlns:a16="http://schemas.microsoft.com/office/drawing/2014/main" id="{ED96F565-21BE-6149-9D4C-C2A03629FA19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t>Metagenomic CST (</a:t>
            </a:r>
            <a:r>
              <a:rPr kumimoji="0" lang="en-US" sz="5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t>mgCST</a:t>
            </a:r>
            <a:r>
              <a:rPr kumimoji="0" lang="en-US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t>) – </a:t>
            </a:r>
            <a:r>
              <a:rPr lang="en-US" dirty="0">
                <a:latin typeface="Helvetica Neue Light"/>
                <a:ea typeface="Helvetica Neue Light"/>
              </a:rPr>
              <a:t>T</a:t>
            </a:r>
            <a:r>
              <a:rPr kumimoji="0" lang="en-US" sz="5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t>axonomi</a:t>
            </a:r>
            <a:r>
              <a:rPr lang="en-US" dirty="0">
                <a:latin typeface="Helvetica Neue Light"/>
                <a:ea typeface="Helvetica Neue Light"/>
              </a:rPr>
              <a:t>c and functional dimensions drive community structure</a:t>
            </a:r>
            <a:endParaRPr kumimoji="0" lang="en-US" sz="5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CB3B2C-807C-2C54-2467-82885E2E48F9}"/>
              </a:ext>
            </a:extLst>
          </p:cNvPr>
          <p:cNvGrpSpPr/>
          <p:nvPr/>
        </p:nvGrpSpPr>
        <p:grpSpPr>
          <a:xfrm>
            <a:off x="1854200" y="2757367"/>
            <a:ext cx="5411420" cy="5390453"/>
            <a:chOff x="5664432" y="2120093"/>
            <a:chExt cx="10753804" cy="10712139"/>
          </a:xfrm>
        </p:grpSpPr>
        <p:grpSp>
          <p:nvGrpSpPr>
            <p:cNvPr id="22" name="Group">
              <a:extLst>
                <a:ext uri="{FF2B5EF4-FFF2-40B4-BE49-F238E27FC236}">
                  <a16:creationId xmlns:a16="http://schemas.microsoft.com/office/drawing/2014/main" id="{BDD72247-5F9F-0FBF-3F16-F03F2C46A728}"/>
                </a:ext>
              </a:extLst>
            </p:cNvPr>
            <p:cNvGrpSpPr/>
            <p:nvPr/>
          </p:nvGrpSpPr>
          <p:grpSpPr>
            <a:xfrm>
              <a:off x="8306714" y="2847074"/>
              <a:ext cx="8111522" cy="7960131"/>
              <a:chOff x="-107560" y="-81060"/>
              <a:chExt cx="8111520" cy="7960129"/>
            </a:xfrm>
          </p:grpSpPr>
          <p:grpSp>
            <p:nvGrpSpPr>
              <p:cNvPr id="90" name="Group">
                <a:extLst>
                  <a:ext uri="{FF2B5EF4-FFF2-40B4-BE49-F238E27FC236}">
                    <a16:creationId xmlns:a16="http://schemas.microsoft.com/office/drawing/2014/main" id="{D72A9B29-8513-4C0F-38C7-AFF5B1B924E9}"/>
                  </a:ext>
                </a:extLst>
              </p:cNvPr>
              <p:cNvGrpSpPr/>
              <p:nvPr/>
            </p:nvGrpSpPr>
            <p:grpSpPr>
              <a:xfrm>
                <a:off x="-107560" y="-81060"/>
                <a:ext cx="8111520" cy="7960129"/>
                <a:chOff x="-107559" y="-81060"/>
                <a:chExt cx="8111518" cy="7960128"/>
              </a:xfrm>
            </p:grpSpPr>
            <p:grpSp>
              <p:nvGrpSpPr>
                <p:cNvPr id="92" name="Group">
                  <a:extLst>
                    <a:ext uri="{FF2B5EF4-FFF2-40B4-BE49-F238E27FC236}">
                      <a16:creationId xmlns:a16="http://schemas.microsoft.com/office/drawing/2014/main" id="{AAD10E9F-0F9F-DEC6-EA8C-7B07FB0C2670}"/>
                    </a:ext>
                  </a:extLst>
                </p:cNvPr>
                <p:cNvGrpSpPr/>
                <p:nvPr/>
              </p:nvGrpSpPr>
              <p:grpSpPr>
                <a:xfrm>
                  <a:off x="2322686" y="-61311"/>
                  <a:ext cx="5681273" cy="7940379"/>
                  <a:chOff x="0" y="-61311"/>
                  <a:chExt cx="5681271" cy="7940378"/>
                </a:xfrm>
              </p:grpSpPr>
              <p:pic>
                <p:nvPicPr>
                  <p:cNvPr id="94" name="Screen Shot 2019-10-15 at 1.02.08 PM.png" descr="Screen Shot 2019-10-15 at 1.02.08 PM.png">
                    <a:extLst>
                      <a:ext uri="{FF2B5EF4-FFF2-40B4-BE49-F238E27FC236}">
                        <a16:creationId xmlns:a16="http://schemas.microsoft.com/office/drawing/2014/main" id="{F28FCBD9-716D-D59C-E418-903F82C119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>
                  <a:xfrm>
                    <a:off x="0" y="6080"/>
                    <a:ext cx="5681271" cy="787298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5" name="PB4">
                    <a:extLst>
                      <a:ext uri="{FF2B5EF4-FFF2-40B4-BE49-F238E27FC236}">
                        <a16:creationId xmlns:a16="http://schemas.microsoft.com/office/drawing/2014/main" id="{8DAF5466-CE18-CF7F-35DA-1E59E41B2E4B}"/>
                      </a:ext>
                    </a:extLst>
                  </p:cNvPr>
                  <p:cNvSpPr txBox="1"/>
                  <p:nvPr/>
                </p:nvSpPr>
                <p:spPr>
                  <a:xfrm>
                    <a:off x="4430899" y="-61311"/>
                    <a:ext cx="691264" cy="5096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PB4</a:t>
                    </a:r>
                  </a:p>
                </p:txBody>
              </p:sp>
              <p:sp>
                <p:nvSpPr>
                  <p:cNvPr id="96" name="PB3">
                    <a:extLst>
                      <a:ext uri="{FF2B5EF4-FFF2-40B4-BE49-F238E27FC236}">
                        <a16:creationId xmlns:a16="http://schemas.microsoft.com/office/drawing/2014/main" id="{E3DDC7F8-491C-3668-2D19-D371AC5E7EC8}"/>
                      </a:ext>
                    </a:extLst>
                  </p:cNvPr>
                  <p:cNvSpPr txBox="1"/>
                  <p:nvPr/>
                </p:nvSpPr>
                <p:spPr>
                  <a:xfrm>
                    <a:off x="2798275" y="-61311"/>
                    <a:ext cx="691264" cy="5096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PB3</a:t>
                    </a:r>
                  </a:p>
                </p:txBody>
              </p:sp>
              <p:sp>
                <p:nvSpPr>
                  <p:cNvPr id="97" name="PB2">
                    <a:extLst>
                      <a:ext uri="{FF2B5EF4-FFF2-40B4-BE49-F238E27FC236}">
                        <a16:creationId xmlns:a16="http://schemas.microsoft.com/office/drawing/2014/main" id="{F486DB70-C6BA-0817-D706-84F19CFABB1F}"/>
                      </a:ext>
                    </a:extLst>
                  </p:cNvPr>
                  <p:cNvSpPr txBox="1"/>
                  <p:nvPr/>
                </p:nvSpPr>
                <p:spPr>
                  <a:xfrm>
                    <a:off x="1550731" y="-61311"/>
                    <a:ext cx="691264" cy="5096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PB2</a:t>
                    </a:r>
                  </a:p>
                </p:txBody>
              </p:sp>
            </p:grpSp>
            <p:sp>
              <p:nvSpPr>
                <p:cNvPr id="93" name="Prevotella bivia">
                  <a:extLst>
                    <a:ext uri="{FF2B5EF4-FFF2-40B4-BE49-F238E27FC236}">
                      <a16:creationId xmlns:a16="http://schemas.microsoft.com/office/drawing/2014/main" id="{28024CB7-E5EE-495C-372F-BDCC15B2A3D3}"/>
                    </a:ext>
                  </a:extLst>
                </p:cNvPr>
                <p:cNvSpPr txBox="1"/>
                <p:nvPr/>
              </p:nvSpPr>
              <p:spPr>
                <a:xfrm>
                  <a:off x="-107559" y="-81060"/>
                  <a:ext cx="1920887" cy="59251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1800" i="1"/>
                  </a:lvl1pPr>
                </a:lstStyle>
                <a:p>
                  <a:r>
                    <a:rPr sz="1000"/>
                    <a:t>Prevotella bivia</a:t>
                  </a:r>
                </a:p>
              </p:txBody>
            </p:sp>
          </p:grpSp>
          <p:sp>
            <p:nvSpPr>
              <p:cNvPr id="91" name="PB1">
                <a:extLst>
                  <a:ext uri="{FF2B5EF4-FFF2-40B4-BE49-F238E27FC236}">
                    <a16:creationId xmlns:a16="http://schemas.microsoft.com/office/drawing/2014/main" id="{558AFA11-1586-C540-A1E5-6E5750A45A30}"/>
                  </a:ext>
                </a:extLst>
              </p:cNvPr>
              <p:cNvSpPr txBox="1"/>
              <p:nvPr/>
            </p:nvSpPr>
            <p:spPr>
              <a:xfrm>
                <a:off x="2778009" y="-61311"/>
                <a:ext cx="691264" cy="5096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825500">
                  <a:defRPr sz="1800"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1000"/>
                  <a:t>PB1</a:t>
                </a:r>
              </a:p>
            </p:txBody>
          </p:sp>
        </p:grpSp>
        <p:sp>
          <p:nvSpPr>
            <p:cNvPr id="23" name="•••">
              <a:extLst>
                <a:ext uri="{FF2B5EF4-FFF2-40B4-BE49-F238E27FC236}">
                  <a16:creationId xmlns:a16="http://schemas.microsoft.com/office/drawing/2014/main" id="{3AC11DF0-5972-5BB7-E9D1-ABB4EDD66049}"/>
                </a:ext>
              </a:extLst>
            </p:cNvPr>
            <p:cNvSpPr txBox="1"/>
            <p:nvPr/>
          </p:nvSpPr>
          <p:spPr>
            <a:xfrm>
              <a:off x="12749778" y="2120093"/>
              <a:ext cx="1357044" cy="11429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anchor="ctr">
              <a:spAutoFit/>
            </a:bodyPr>
            <a:lstStyle/>
            <a:p>
              <a:r>
                <a:rPr sz="2800"/>
                <a:t>•••</a:t>
              </a:r>
            </a:p>
          </p:txBody>
        </p:sp>
        <p:grpSp>
          <p:nvGrpSpPr>
            <p:cNvPr id="24" name="Group">
              <a:extLst>
                <a:ext uri="{FF2B5EF4-FFF2-40B4-BE49-F238E27FC236}">
                  <a16:creationId xmlns:a16="http://schemas.microsoft.com/office/drawing/2014/main" id="{7A2FD9B1-6D4D-9082-B3A5-1569443F4DAE}"/>
                </a:ext>
              </a:extLst>
            </p:cNvPr>
            <p:cNvGrpSpPr/>
            <p:nvPr/>
          </p:nvGrpSpPr>
          <p:grpSpPr>
            <a:xfrm>
              <a:off x="7735041" y="3272788"/>
              <a:ext cx="8220626" cy="7963392"/>
              <a:chOff x="-141761" y="-62021"/>
              <a:chExt cx="8220624" cy="7963390"/>
            </a:xfrm>
          </p:grpSpPr>
          <p:grpSp>
            <p:nvGrpSpPr>
              <p:cNvPr id="84" name="Group">
                <a:extLst>
                  <a:ext uri="{FF2B5EF4-FFF2-40B4-BE49-F238E27FC236}">
                    <a16:creationId xmlns:a16="http://schemas.microsoft.com/office/drawing/2014/main" id="{391E7303-264B-2356-ACAA-66EE88935016}"/>
                  </a:ext>
                </a:extLst>
              </p:cNvPr>
              <p:cNvGrpSpPr/>
              <p:nvPr/>
            </p:nvGrpSpPr>
            <p:grpSpPr>
              <a:xfrm>
                <a:off x="2397680" y="-61312"/>
                <a:ext cx="5681183" cy="7962681"/>
                <a:chOff x="0" y="-61311"/>
                <a:chExt cx="5681181" cy="7962679"/>
              </a:xfrm>
            </p:grpSpPr>
            <p:pic>
              <p:nvPicPr>
                <p:cNvPr id="86" name="Screen Shot 2019-10-15 at 1.01.28 PM.png" descr="Screen Shot 2019-10-15 at 1.01.28 PM.png">
                  <a:extLst>
                    <a:ext uri="{FF2B5EF4-FFF2-40B4-BE49-F238E27FC236}">
                      <a16:creationId xmlns:a16="http://schemas.microsoft.com/office/drawing/2014/main" id="{C5A68BBE-13FD-8198-6ACC-A16626191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1315"/>
                  <a:ext cx="5681181" cy="789005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7" name="LJ1">
                  <a:extLst>
                    <a:ext uri="{FF2B5EF4-FFF2-40B4-BE49-F238E27FC236}">
                      <a16:creationId xmlns:a16="http://schemas.microsoft.com/office/drawing/2014/main" id="{C98EF750-0DF8-54E7-9546-4265830E2B5F}"/>
                    </a:ext>
                  </a:extLst>
                </p:cNvPr>
                <p:cNvSpPr txBox="1"/>
                <p:nvPr/>
              </p:nvSpPr>
              <p:spPr>
                <a:xfrm>
                  <a:off x="1270942" y="-61311"/>
                  <a:ext cx="633926" cy="5096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1000"/>
                    <a:t>LJ1</a:t>
                  </a:r>
                </a:p>
              </p:txBody>
            </p:sp>
            <p:sp>
              <p:nvSpPr>
                <p:cNvPr id="88" name="LJ2">
                  <a:extLst>
                    <a:ext uri="{FF2B5EF4-FFF2-40B4-BE49-F238E27FC236}">
                      <a16:creationId xmlns:a16="http://schemas.microsoft.com/office/drawing/2014/main" id="{856B3095-0855-7D57-945C-1B6E7E854F75}"/>
                    </a:ext>
                  </a:extLst>
                </p:cNvPr>
                <p:cNvSpPr txBox="1"/>
                <p:nvPr/>
              </p:nvSpPr>
              <p:spPr>
                <a:xfrm>
                  <a:off x="2914198" y="-61311"/>
                  <a:ext cx="633926" cy="5096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1000"/>
                    <a:t>LJ2</a:t>
                  </a:r>
                </a:p>
              </p:txBody>
            </p:sp>
            <p:sp>
              <p:nvSpPr>
                <p:cNvPr id="89" name="LJ3">
                  <a:extLst>
                    <a:ext uri="{FF2B5EF4-FFF2-40B4-BE49-F238E27FC236}">
                      <a16:creationId xmlns:a16="http://schemas.microsoft.com/office/drawing/2014/main" id="{D312FEE2-F0A2-0F08-5C59-F86937096AFE}"/>
                    </a:ext>
                  </a:extLst>
                </p:cNvPr>
                <p:cNvSpPr txBox="1"/>
                <p:nvPr/>
              </p:nvSpPr>
              <p:spPr>
                <a:xfrm>
                  <a:off x="4182398" y="-61311"/>
                  <a:ext cx="633926" cy="5096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1000"/>
                    <a:t>LJ3</a:t>
                  </a:r>
                </a:p>
              </p:txBody>
            </p:sp>
          </p:grpSp>
          <p:sp>
            <p:nvSpPr>
              <p:cNvPr id="85" name="Lactobacillus jensenii">
                <a:extLst>
                  <a:ext uri="{FF2B5EF4-FFF2-40B4-BE49-F238E27FC236}">
                    <a16:creationId xmlns:a16="http://schemas.microsoft.com/office/drawing/2014/main" id="{A8CA0112-CE3F-CB55-B286-C5E85B4E83CD}"/>
                  </a:ext>
                </a:extLst>
              </p:cNvPr>
              <p:cNvSpPr txBox="1"/>
              <p:nvPr/>
            </p:nvSpPr>
            <p:spPr>
              <a:xfrm>
                <a:off x="-141761" y="-62021"/>
                <a:ext cx="2599410" cy="5925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1800" i="1"/>
                </a:lvl1pPr>
              </a:lstStyle>
              <a:p>
                <a:r>
                  <a:rPr sz="1000"/>
                  <a:t>Lactobacillus jensenii</a:t>
                </a:r>
              </a:p>
            </p:txBody>
          </p:sp>
        </p:grpSp>
        <p:grpSp>
          <p:nvGrpSpPr>
            <p:cNvPr id="25" name="Group">
              <a:extLst>
                <a:ext uri="{FF2B5EF4-FFF2-40B4-BE49-F238E27FC236}">
                  <a16:creationId xmlns:a16="http://schemas.microsoft.com/office/drawing/2014/main" id="{21D2EEE6-7A24-B4AA-DA9F-A8CEFB8A7AD9}"/>
                </a:ext>
              </a:extLst>
            </p:cNvPr>
            <p:cNvGrpSpPr/>
            <p:nvPr/>
          </p:nvGrpSpPr>
          <p:grpSpPr>
            <a:xfrm>
              <a:off x="7232013" y="3654128"/>
              <a:ext cx="8300507" cy="8002758"/>
              <a:chOff x="-138275" y="-85119"/>
              <a:chExt cx="8300505" cy="8002756"/>
            </a:xfrm>
          </p:grpSpPr>
          <p:grpSp>
            <p:nvGrpSpPr>
              <p:cNvPr id="77" name="Group">
                <a:extLst>
                  <a:ext uri="{FF2B5EF4-FFF2-40B4-BE49-F238E27FC236}">
                    <a16:creationId xmlns:a16="http://schemas.microsoft.com/office/drawing/2014/main" id="{631E4824-4C6A-40C1-11CA-3F3AF274FAF3}"/>
                  </a:ext>
                </a:extLst>
              </p:cNvPr>
              <p:cNvGrpSpPr/>
              <p:nvPr/>
            </p:nvGrpSpPr>
            <p:grpSpPr>
              <a:xfrm>
                <a:off x="2456993" y="-43709"/>
                <a:ext cx="5705237" cy="7961346"/>
                <a:chOff x="0" y="-61311"/>
                <a:chExt cx="5705235" cy="7961344"/>
              </a:xfrm>
            </p:grpSpPr>
            <p:pic>
              <p:nvPicPr>
                <p:cNvPr id="79" name="Screen Shot 2019-10-15 at 12.59.50 PM.png" descr="Screen Shot 2019-10-15 at 12.59.50 PM.png">
                  <a:extLst>
                    <a:ext uri="{FF2B5EF4-FFF2-40B4-BE49-F238E27FC236}">
                      <a16:creationId xmlns:a16="http://schemas.microsoft.com/office/drawing/2014/main" id="{F0A5CD64-9A6D-DC3A-0D60-FC304ECCC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3780"/>
                  <a:ext cx="5705235" cy="789625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0" name="LI4">
                  <a:extLst>
                    <a:ext uri="{FF2B5EF4-FFF2-40B4-BE49-F238E27FC236}">
                      <a16:creationId xmlns:a16="http://schemas.microsoft.com/office/drawing/2014/main" id="{F8F790C1-B729-5851-72E7-514FB8754059}"/>
                    </a:ext>
                  </a:extLst>
                </p:cNvPr>
                <p:cNvSpPr txBox="1"/>
                <p:nvPr/>
              </p:nvSpPr>
              <p:spPr>
                <a:xfrm>
                  <a:off x="4482289" y="-61311"/>
                  <a:ext cx="570215" cy="5096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1000"/>
                    <a:t>LI4</a:t>
                  </a:r>
                </a:p>
              </p:txBody>
            </p:sp>
            <p:sp>
              <p:nvSpPr>
                <p:cNvPr id="81" name="LI3">
                  <a:extLst>
                    <a:ext uri="{FF2B5EF4-FFF2-40B4-BE49-F238E27FC236}">
                      <a16:creationId xmlns:a16="http://schemas.microsoft.com/office/drawing/2014/main" id="{D4F599B6-0039-1C2B-34A9-E99FA394AD4A}"/>
                    </a:ext>
                  </a:extLst>
                </p:cNvPr>
                <p:cNvSpPr txBox="1"/>
                <p:nvPr/>
              </p:nvSpPr>
              <p:spPr>
                <a:xfrm>
                  <a:off x="2951703" y="-61311"/>
                  <a:ext cx="570215" cy="5096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1000"/>
                    <a:t>LI3</a:t>
                  </a:r>
                </a:p>
              </p:txBody>
            </p:sp>
            <p:sp>
              <p:nvSpPr>
                <p:cNvPr id="82" name="LI2">
                  <a:extLst>
                    <a:ext uri="{FF2B5EF4-FFF2-40B4-BE49-F238E27FC236}">
                      <a16:creationId xmlns:a16="http://schemas.microsoft.com/office/drawing/2014/main" id="{E7B9DA74-E28F-382C-60AE-DCD23FFD76F2}"/>
                    </a:ext>
                  </a:extLst>
                </p:cNvPr>
                <p:cNvSpPr txBox="1"/>
                <p:nvPr/>
              </p:nvSpPr>
              <p:spPr>
                <a:xfrm>
                  <a:off x="1421118" y="-61311"/>
                  <a:ext cx="570215" cy="5096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1000"/>
                    <a:t>LI2</a:t>
                  </a:r>
                </a:p>
              </p:txBody>
            </p:sp>
            <p:sp>
              <p:nvSpPr>
                <p:cNvPr id="83" name="LI1">
                  <a:extLst>
                    <a:ext uri="{FF2B5EF4-FFF2-40B4-BE49-F238E27FC236}">
                      <a16:creationId xmlns:a16="http://schemas.microsoft.com/office/drawing/2014/main" id="{5EA2B9B8-E4F2-7462-20E6-F23956FB9D67}"/>
                    </a:ext>
                  </a:extLst>
                </p:cNvPr>
                <p:cNvSpPr txBox="1"/>
                <p:nvPr/>
              </p:nvSpPr>
              <p:spPr>
                <a:xfrm>
                  <a:off x="80034" y="-61311"/>
                  <a:ext cx="570215" cy="5096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1000"/>
                    <a:t>LI1</a:t>
                  </a:r>
                </a:p>
              </p:txBody>
            </p:sp>
          </p:grpSp>
          <p:sp>
            <p:nvSpPr>
              <p:cNvPr id="78" name="Lactobacillus iners">
                <a:extLst>
                  <a:ext uri="{FF2B5EF4-FFF2-40B4-BE49-F238E27FC236}">
                    <a16:creationId xmlns:a16="http://schemas.microsoft.com/office/drawing/2014/main" id="{3726AF4D-48DB-3AC6-0830-6742C5E5F62C}"/>
                  </a:ext>
                </a:extLst>
              </p:cNvPr>
              <p:cNvSpPr txBox="1"/>
              <p:nvPr/>
            </p:nvSpPr>
            <p:spPr>
              <a:xfrm>
                <a:off x="-138275" y="-85119"/>
                <a:ext cx="2312710" cy="5925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1800" i="1"/>
                </a:lvl1pPr>
              </a:lstStyle>
              <a:p>
                <a:r>
                  <a:rPr sz="1000"/>
                  <a:t>Lactobacillus iners</a:t>
                </a:r>
              </a:p>
            </p:txBody>
          </p:sp>
        </p:grpSp>
        <p:grpSp>
          <p:nvGrpSpPr>
            <p:cNvPr id="26" name="Group">
              <a:extLst>
                <a:ext uri="{FF2B5EF4-FFF2-40B4-BE49-F238E27FC236}">
                  <a16:creationId xmlns:a16="http://schemas.microsoft.com/office/drawing/2014/main" id="{AE9C3D44-D8BC-85CD-B8DE-05D6815EB79E}"/>
                </a:ext>
              </a:extLst>
            </p:cNvPr>
            <p:cNvGrpSpPr/>
            <p:nvPr/>
          </p:nvGrpSpPr>
          <p:grpSpPr>
            <a:xfrm>
              <a:off x="6701846" y="4050311"/>
              <a:ext cx="8446241" cy="8108464"/>
              <a:chOff x="-146567" y="-85120"/>
              <a:chExt cx="8446239" cy="8108462"/>
            </a:xfrm>
          </p:grpSpPr>
          <p:grpSp>
            <p:nvGrpSpPr>
              <p:cNvPr id="71" name="Group">
                <a:extLst>
                  <a:ext uri="{FF2B5EF4-FFF2-40B4-BE49-F238E27FC236}">
                    <a16:creationId xmlns:a16="http://schemas.microsoft.com/office/drawing/2014/main" id="{2E06786D-79CC-938D-B6CA-426AD299467E}"/>
                  </a:ext>
                </a:extLst>
              </p:cNvPr>
              <p:cNvGrpSpPr/>
              <p:nvPr/>
            </p:nvGrpSpPr>
            <p:grpSpPr>
              <a:xfrm>
                <a:off x="2527303" y="-26107"/>
                <a:ext cx="5772369" cy="8049449"/>
                <a:chOff x="0" y="-48233"/>
                <a:chExt cx="5772367" cy="8049447"/>
              </a:xfrm>
            </p:grpSpPr>
            <p:pic>
              <p:nvPicPr>
                <p:cNvPr id="73" name="Screen Shot 2019-10-15 at 12.17.33 PM.png" descr="Screen Shot 2019-10-15 at 12.17.33 PM.png">
                  <a:extLst>
                    <a:ext uri="{FF2B5EF4-FFF2-40B4-BE49-F238E27FC236}">
                      <a16:creationId xmlns:a16="http://schemas.microsoft.com/office/drawing/2014/main" id="{BF14ADB6-2A5A-1394-3621-70C533D0B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5772367" cy="800121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4" name="LG1">
                  <a:extLst>
                    <a:ext uri="{FF2B5EF4-FFF2-40B4-BE49-F238E27FC236}">
                      <a16:creationId xmlns:a16="http://schemas.microsoft.com/office/drawing/2014/main" id="{C393D2E5-BE3D-E167-D9B6-9BC1DC423C67}"/>
                    </a:ext>
                  </a:extLst>
                </p:cNvPr>
                <p:cNvSpPr txBox="1"/>
                <p:nvPr/>
              </p:nvSpPr>
              <p:spPr>
                <a:xfrm>
                  <a:off x="1513407" y="-48233"/>
                  <a:ext cx="688080" cy="5096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1000"/>
                    <a:t>LG1</a:t>
                  </a:r>
                </a:p>
              </p:txBody>
            </p:sp>
            <p:sp>
              <p:nvSpPr>
                <p:cNvPr id="75" name="LG2">
                  <a:extLst>
                    <a:ext uri="{FF2B5EF4-FFF2-40B4-BE49-F238E27FC236}">
                      <a16:creationId xmlns:a16="http://schemas.microsoft.com/office/drawing/2014/main" id="{59C8E043-17B3-5E96-A0B9-75E8EC3C3AC8}"/>
                    </a:ext>
                  </a:extLst>
                </p:cNvPr>
                <p:cNvSpPr txBox="1"/>
                <p:nvPr/>
              </p:nvSpPr>
              <p:spPr>
                <a:xfrm>
                  <a:off x="3346572" y="-48231"/>
                  <a:ext cx="688080" cy="5096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1000"/>
                    <a:t>LG2</a:t>
                  </a:r>
                </a:p>
              </p:txBody>
            </p:sp>
            <p:sp>
              <p:nvSpPr>
                <p:cNvPr id="76" name="LG3">
                  <a:extLst>
                    <a:ext uri="{FF2B5EF4-FFF2-40B4-BE49-F238E27FC236}">
                      <a16:creationId xmlns:a16="http://schemas.microsoft.com/office/drawing/2014/main" id="{D8EC9E8F-4859-047E-CD91-9640A2C70B75}"/>
                    </a:ext>
                  </a:extLst>
                </p:cNvPr>
                <p:cNvSpPr txBox="1"/>
                <p:nvPr/>
              </p:nvSpPr>
              <p:spPr>
                <a:xfrm>
                  <a:off x="4629348" y="-48231"/>
                  <a:ext cx="688080" cy="5096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825500">
                    <a:defRPr sz="1800" b="1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rPr sz="1000"/>
                    <a:t>LG3</a:t>
                  </a:r>
                </a:p>
              </p:txBody>
            </p:sp>
          </p:grpSp>
          <p:sp>
            <p:nvSpPr>
              <p:cNvPr id="72" name="Lactobacillus gasseri">
                <a:extLst>
                  <a:ext uri="{FF2B5EF4-FFF2-40B4-BE49-F238E27FC236}">
                    <a16:creationId xmlns:a16="http://schemas.microsoft.com/office/drawing/2014/main" id="{B39AD016-6084-D1E7-F5FF-CE4761211DF8}"/>
                  </a:ext>
                </a:extLst>
              </p:cNvPr>
              <p:cNvSpPr txBox="1"/>
              <p:nvPr/>
            </p:nvSpPr>
            <p:spPr>
              <a:xfrm>
                <a:off x="-146567" y="-85120"/>
                <a:ext cx="2570740" cy="5925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1800" i="1"/>
                </a:lvl1pPr>
              </a:lstStyle>
              <a:p>
                <a:r>
                  <a:rPr sz="1000"/>
                  <a:t>Lactobacillus gasseri</a:t>
                </a:r>
              </a:p>
            </p:txBody>
          </p:sp>
        </p:grpSp>
        <p:grpSp>
          <p:nvGrpSpPr>
            <p:cNvPr id="27" name="Group">
              <a:extLst>
                <a:ext uri="{FF2B5EF4-FFF2-40B4-BE49-F238E27FC236}">
                  <a16:creationId xmlns:a16="http://schemas.microsoft.com/office/drawing/2014/main" id="{FA18BA55-45BC-BFA9-E03C-E5246E4E0718}"/>
                </a:ext>
              </a:extLst>
            </p:cNvPr>
            <p:cNvGrpSpPr/>
            <p:nvPr/>
          </p:nvGrpSpPr>
          <p:grpSpPr>
            <a:xfrm>
              <a:off x="6235667" y="4402347"/>
              <a:ext cx="8437952" cy="8046191"/>
              <a:chOff x="-121103" y="-85121"/>
              <a:chExt cx="8437951" cy="8046190"/>
            </a:xfrm>
          </p:grpSpPr>
          <p:grpSp>
            <p:nvGrpSpPr>
              <p:cNvPr id="62" name="Group">
                <a:extLst>
                  <a:ext uri="{FF2B5EF4-FFF2-40B4-BE49-F238E27FC236}">
                    <a16:creationId xmlns:a16="http://schemas.microsoft.com/office/drawing/2014/main" id="{A61C26C8-1133-81D1-0189-DDFF8143C2B3}"/>
                  </a:ext>
                </a:extLst>
              </p:cNvPr>
              <p:cNvGrpSpPr/>
              <p:nvPr/>
            </p:nvGrpSpPr>
            <p:grpSpPr>
              <a:xfrm>
                <a:off x="2611613" y="11699"/>
                <a:ext cx="5705235" cy="7949370"/>
                <a:chOff x="0" y="0"/>
                <a:chExt cx="5705234" cy="7949369"/>
              </a:xfrm>
            </p:grpSpPr>
            <p:sp>
              <p:nvSpPr>
                <p:cNvPr id="64" name="Rectangle">
                  <a:extLst>
                    <a:ext uri="{FF2B5EF4-FFF2-40B4-BE49-F238E27FC236}">
                      <a16:creationId xmlns:a16="http://schemas.microsoft.com/office/drawing/2014/main" id="{450C0F03-B642-3851-678C-454F16B09FA5}"/>
                    </a:ext>
                  </a:extLst>
                </p:cNvPr>
                <p:cNvSpPr/>
                <p:nvPr/>
              </p:nvSpPr>
              <p:spPr>
                <a:xfrm>
                  <a:off x="70593" y="89460"/>
                  <a:ext cx="5571647" cy="780010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400"/>
                </a:p>
              </p:txBody>
            </p:sp>
            <p:grpSp>
              <p:nvGrpSpPr>
                <p:cNvPr id="65" name="Group">
                  <a:extLst>
                    <a:ext uri="{FF2B5EF4-FFF2-40B4-BE49-F238E27FC236}">
                      <a16:creationId xmlns:a16="http://schemas.microsoft.com/office/drawing/2014/main" id="{044D61F8-DEC1-0DEC-DB37-FBEA789D077E}"/>
                    </a:ext>
                  </a:extLst>
                </p:cNvPr>
                <p:cNvGrpSpPr/>
                <p:nvPr/>
              </p:nvGrpSpPr>
              <p:grpSpPr>
                <a:xfrm>
                  <a:off x="0" y="-1"/>
                  <a:ext cx="5705235" cy="7949370"/>
                  <a:chOff x="0" y="0"/>
                  <a:chExt cx="5705234" cy="7949368"/>
                </a:xfrm>
              </p:grpSpPr>
              <p:pic>
                <p:nvPicPr>
                  <p:cNvPr id="66" name="Gardnerella_vaginalis_subspecies_heatmap.png" descr="Gardnerella_vaginalis_subspecies_heatmap.png">
                    <a:extLst>
                      <a:ext uri="{FF2B5EF4-FFF2-40B4-BE49-F238E27FC236}">
                        <a16:creationId xmlns:a16="http://schemas.microsoft.com/office/drawing/2014/main" id="{E7EAFDBC-4CCC-87C4-B65A-B5A0F31E4B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rcRect l="22407" t="18909" r="8568" b="6545"/>
                  <a:stretch>
                    <a:fillRect/>
                  </a:stretch>
                </p:blipFill>
                <p:spPr>
                  <a:xfrm>
                    <a:off x="0" y="27317"/>
                    <a:ext cx="5705235" cy="792205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67" name="GV1">
                    <a:extLst>
                      <a:ext uri="{FF2B5EF4-FFF2-40B4-BE49-F238E27FC236}">
                        <a16:creationId xmlns:a16="http://schemas.microsoft.com/office/drawing/2014/main" id="{B41EF042-E588-85C5-9E7F-52D196CD6B02}"/>
                      </a:ext>
                    </a:extLst>
                  </p:cNvPr>
                  <p:cNvSpPr txBox="1"/>
                  <p:nvPr/>
                </p:nvSpPr>
                <p:spPr>
                  <a:xfrm>
                    <a:off x="261740" y="0"/>
                    <a:ext cx="664668" cy="46029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GV1</a:t>
                    </a:r>
                  </a:p>
                </p:txBody>
              </p:sp>
              <p:sp>
                <p:nvSpPr>
                  <p:cNvPr id="68" name="GV2">
                    <a:extLst>
                      <a:ext uri="{FF2B5EF4-FFF2-40B4-BE49-F238E27FC236}">
                        <a16:creationId xmlns:a16="http://schemas.microsoft.com/office/drawing/2014/main" id="{A62F969D-42DF-1D4B-AB75-F76D2F80BAB1}"/>
                      </a:ext>
                    </a:extLst>
                  </p:cNvPr>
                  <p:cNvSpPr txBox="1"/>
                  <p:nvPr/>
                </p:nvSpPr>
                <p:spPr>
                  <a:xfrm>
                    <a:off x="1440502" y="0"/>
                    <a:ext cx="664668" cy="46029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GV2</a:t>
                    </a:r>
                  </a:p>
                </p:txBody>
              </p:sp>
              <p:sp>
                <p:nvSpPr>
                  <p:cNvPr id="69" name="GV3">
                    <a:extLst>
                      <a:ext uri="{FF2B5EF4-FFF2-40B4-BE49-F238E27FC236}">
                        <a16:creationId xmlns:a16="http://schemas.microsoft.com/office/drawing/2014/main" id="{7BE2F13A-6E4E-D168-6A0E-833DEBB1529E}"/>
                      </a:ext>
                    </a:extLst>
                  </p:cNvPr>
                  <p:cNvSpPr txBox="1"/>
                  <p:nvPr/>
                </p:nvSpPr>
                <p:spPr>
                  <a:xfrm>
                    <a:off x="2948624" y="0"/>
                    <a:ext cx="664668" cy="46029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GV3</a:t>
                    </a:r>
                  </a:p>
                </p:txBody>
              </p:sp>
              <p:sp>
                <p:nvSpPr>
                  <p:cNvPr id="70" name="GV4">
                    <a:extLst>
                      <a:ext uri="{FF2B5EF4-FFF2-40B4-BE49-F238E27FC236}">
                        <a16:creationId xmlns:a16="http://schemas.microsoft.com/office/drawing/2014/main" id="{0037DB94-9A9B-03DF-84F9-2155B13FDA9A}"/>
                      </a:ext>
                    </a:extLst>
                  </p:cNvPr>
                  <p:cNvSpPr txBox="1"/>
                  <p:nvPr/>
                </p:nvSpPr>
                <p:spPr>
                  <a:xfrm>
                    <a:off x="4456745" y="0"/>
                    <a:ext cx="664668" cy="46029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GV4</a:t>
                    </a:r>
                  </a:p>
                </p:txBody>
              </p:sp>
            </p:grpSp>
          </p:grpSp>
          <p:sp>
            <p:nvSpPr>
              <p:cNvPr id="63" name="Gardnerella vaginalis">
                <a:extLst>
                  <a:ext uri="{FF2B5EF4-FFF2-40B4-BE49-F238E27FC236}">
                    <a16:creationId xmlns:a16="http://schemas.microsoft.com/office/drawing/2014/main" id="{63092642-4C26-26C6-EFA7-00903C71ABFF}"/>
                  </a:ext>
                </a:extLst>
              </p:cNvPr>
              <p:cNvSpPr txBox="1"/>
              <p:nvPr/>
            </p:nvSpPr>
            <p:spPr>
              <a:xfrm>
                <a:off x="-121103" y="-85121"/>
                <a:ext cx="2545258" cy="5925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1800" i="1"/>
                </a:lvl1pPr>
              </a:lstStyle>
              <a:p>
                <a:r>
                  <a:rPr sz="1000"/>
                  <a:t>Gardnerella vaginalis</a:t>
                </a:r>
              </a:p>
            </p:txBody>
          </p:sp>
        </p:grpSp>
        <p:grpSp>
          <p:nvGrpSpPr>
            <p:cNvPr id="28" name="Group">
              <a:extLst>
                <a:ext uri="{FF2B5EF4-FFF2-40B4-BE49-F238E27FC236}">
                  <a16:creationId xmlns:a16="http://schemas.microsoft.com/office/drawing/2014/main" id="{D842DCCD-D8BA-B7AE-89B0-86C3B4C42BF5}"/>
                </a:ext>
              </a:extLst>
            </p:cNvPr>
            <p:cNvGrpSpPr/>
            <p:nvPr/>
          </p:nvGrpSpPr>
          <p:grpSpPr>
            <a:xfrm>
              <a:off x="5664432" y="4825082"/>
              <a:ext cx="8409330" cy="8007150"/>
              <a:chOff x="-167565" y="-74689"/>
              <a:chExt cx="8409328" cy="8007148"/>
            </a:xfrm>
          </p:grpSpPr>
          <p:grpSp>
            <p:nvGrpSpPr>
              <p:cNvPr id="50" name="Group">
                <a:extLst>
                  <a:ext uri="{FF2B5EF4-FFF2-40B4-BE49-F238E27FC236}">
                    <a16:creationId xmlns:a16="http://schemas.microsoft.com/office/drawing/2014/main" id="{EB4DC0D1-EBA2-94EB-B29D-84EC618C1673}"/>
                  </a:ext>
                </a:extLst>
              </p:cNvPr>
              <p:cNvGrpSpPr/>
              <p:nvPr/>
            </p:nvGrpSpPr>
            <p:grpSpPr>
              <a:xfrm>
                <a:off x="2518918" y="-61311"/>
                <a:ext cx="5722845" cy="7993770"/>
                <a:chOff x="-41661" y="-61311"/>
                <a:chExt cx="5722843" cy="7993769"/>
              </a:xfrm>
            </p:grpSpPr>
            <p:sp>
              <p:nvSpPr>
                <p:cNvPr id="52" name="Rectangle">
                  <a:extLst>
                    <a:ext uri="{FF2B5EF4-FFF2-40B4-BE49-F238E27FC236}">
                      <a16:creationId xmlns:a16="http://schemas.microsoft.com/office/drawing/2014/main" id="{63018231-58E4-F021-870D-83658BED2D94}"/>
                    </a:ext>
                  </a:extLst>
                </p:cNvPr>
                <p:cNvSpPr/>
                <p:nvPr/>
              </p:nvSpPr>
              <p:spPr>
                <a:xfrm>
                  <a:off x="54767" y="66176"/>
                  <a:ext cx="5571647" cy="780010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400"/>
                </a:p>
              </p:txBody>
            </p:sp>
            <p:grpSp>
              <p:nvGrpSpPr>
                <p:cNvPr id="53" name="Group">
                  <a:extLst>
                    <a:ext uri="{FF2B5EF4-FFF2-40B4-BE49-F238E27FC236}">
                      <a16:creationId xmlns:a16="http://schemas.microsoft.com/office/drawing/2014/main" id="{41582FE5-B45D-98BC-9D05-B4C42F6AF6D4}"/>
                    </a:ext>
                  </a:extLst>
                </p:cNvPr>
                <p:cNvGrpSpPr/>
                <p:nvPr/>
              </p:nvGrpSpPr>
              <p:grpSpPr>
                <a:xfrm>
                  <a:off x="-41661" y="-61311"/>
                  <a:ext cx="5722843" cy="7993769"/>
                  <a:chOff x="-41661" y="-61311"/>
                  <a:chExt cx="5722842" cy="7993769"/>
                </a:xfrm>
              </p:grpSpPr>
              <p:pic>
                <p:nvPicPr>
                  <p:cNvPr id="54" name="Lactobacillus_crispatus_subspecies_heatmap.png" descr="Lactobacillus_crispatus_subspecies_heatmap.png">
                    <a:extLst>
                      <a:ext uri="{FF2B5EF4-FFF2-40B4-BE49-F238E27FC236}">
                        <a16:creationId xmlns:a16="http://schemas.microsoft.com/office/drawing/2014/main" id="{FA0709FD-5A9F-2E13-1FE8-2B7D7D865F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rcRect l="22519" t="19029" r="8877" b="6648"/>
                  <a:stretch>
                    <a:fillRect/>
                  </a:stretch>
                </p:blipFill>
                <p:spPr>
                  <a:xfrm>
                    <a:off x="0" y="19185"/>
                    <a:ext cx="5681181" cy="791327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55" name="LC1">
                    <a:extLst>
                      <a:ext uri="{FF2B5EF4-FFF2-40B4-BE49-F238E27FC236}">
                        <a16:creationId xmlns:a16="http://schemas.microsoft.com/office/drawing/2014/main" id="{18301F38-11F9-9016-5172-DE58C05EFAC2}"/>
                      </a:ext>
                    </a:extLst>
                  </p:cNvPr>
                  <p:cNvSpPr txBox="1"/>
                  <p:nvPr/>
                </p:nvSpPr>
                <p:spPr>
                  <a:xfrm>
                    <a:off x="-41661" y="-61311"/>
                    <a:ext cx="681709" cy="5096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LC1</a:t>
                    </a:r>
                  </a:p>
                </p:txBody>
              </p:sp>
              <p:sp>
                <p:nvSpPr>
                  <p:cNvPr id="56" name="LC2">
                    <a:extLst>
                      <a:ext uri="{FF2B5EF4-FFF2-40B4-BE49-F238E27FC236}">
                        <a16:creationId xmlns:a16="http://schemas.microsoft.com/office/drawing/2014/main" id="{D0DE8F6F-A865-5DAF-41F1-EA50A87352D8}"/>
                      </a:ext>
                    </a:extLst>
                  </p:cNvPr>
                  <p:cNvSpPr txBox="1"/>
                  <p:nvPr/>
                </p:nvSpPr>
                <p:spPr>
                  <a:xfrm>
                    <a:off x="834080" y="-61311"/>
                    <a:ext cx="681709" cy="5096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LC2</a:t>
                    </a:r>
                  </a:p>
                </p:txBody>
              </p:sp>
              <p:sp>
                <p:nvSpPr>
                  <p:cNvPr id="57" name="LC3">
                    <a:extLst>
                      <a:ext uri="{FF2B5EF4-FFF2-40B4-BE49-F238E27FC236}">
                        <a16:creationId xmlns:a16="http://schemas.microsoft.com/office/drawing/2014/main" id="{CBD38BC4-35BD-3ADC-8221-73B3E1FE7484}"/>
                      </a:ext>
                    </a:extLst>
                  </p:cNvPr>
                  <p:cNvSpPr txBox="1"/>
                  <p:nvPr/>
                </p:nvSpPr>
                <p:spPr>
                  <a:xfrm>
                    <a:off x="1461778" y="-61311"/>
                    <a:ext cx="681709" cy="5096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LC3</a:t>
                    </a:r>
                  </a:p>
                </p:txBody>
              </p:sp>
              <p:sp>
                <p:nvSpPr>
                  <p:cNvPr id="58" name="LC4">
                    <a:extLst>
                      <a:ext uri="{FF2B5EF4-FFF2-40B4-BE49-F238E27FC236}">
                        <a16:creationId xmlns:a16="http://schemas.microsoft.com/office/drawing/2014/main" id="{AED9C05A-776B-C5F7-28F5-50164A9C7C78}"/>
                      </a:ext>
                    </a:extLst>
                  </p:cNvPr>
                  <p:cNvSpPr txBox="1"/>
                  <p:nvPr/>
                </p:nvSpPr>
                <p:spPr>
                  <a:xfrm>
                    <a:off x="1948161" y="-61311"/>
                    <a:ext cx="681709" cy="5096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LC4</a:t>
                    </a:r>
                  </a:p>
                </p:txBody>
              </p:sp>
              <p:sp>
                <p:nvSpPr>
                  <p:cNvPr id="59" name="LC5">
                    <a:extLst>
                      <a:ext uri="{FF2B5EF4-FFF2-40B4-BE49-F238E27FC236}">
                        <a16:creationId xmlns:a16="http://schemas.microsoft.com/office/drawing/2014/main" id="{4BEE1D6D-A8B9-F8D6-8623-7B0697C9129A}"/>
                      </a:ext>
                    </a:extLst>
                  </p:cNvPr>
                  <p:cNvSpPr txBox="1"/>
                  <p:nvPr/>
                </p:nvSpPr>
                <p:spPr>
                  <a:xfrm>
                    <a:off x="2800121" y="-61311"/>
                    <a:ext cx="681709" cy="5096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LC5</a:t>
                    </a:r>
                  </a:p>
                </p:txBody>
              </p:sp>
              <p:sp>
                <p:nvSpPr>
                  <p:cNvPr id="60" name="LC6">
                    <a:extLst>
                      <a:ext uri="{FF2B5EF4-FFF2-40B4-BE49-F238E27FC236}">
                        <a16:creationId xmlns:a16="http://schemas.microsoft.com/office/drawing/2014/main" id="{52772E5C-C544-9E95-D175-07EA83740BD5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087" y="-61311"/>
                    <a:ext cx="681709" cy="5096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LC6</a:t>
                    </a:r>
                  </a:p>
                </p:txBody>
              </p:sp>
              <p:sp>
                <p:nvSpPr>
                  <p:cNvPr id="61" name="LC7">
                    <a:extLst>
                      <a:ext uri="{FF2B5EF4-FFF2-40B4-BE49-F238E27FC236}">
                        <a16:creationId xmlns:a16="http://schemas.microsoft.com/office/drawing/2014/main" id="{FE296318-FB68-B80F-872D-FB860E5F2137}"/>
                      </a:ext>
                    </a:extLst>
                  </p:cNvPr>
                  <p:cNvSpPr txBox="1"/>
                  <p:nvPr/>
                </p:nvSpPr>
                <p:spPr>
                  <a:xfrm>
                    <a:off x="4798959" y="-61311"/>
                    <a:ext cx="681709" cy="50968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>
                    <a:lvl1pPr defTabSz="825500">
                      <a:def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defRPr>
                    </a:lvl1pPr>
                  </a:lstStyle>
                  <a:p>
                    <a:r>
                      <a:rPr sz="1000"/>
                      <a:t>LC7</a:t>
                    </a:r>
                  </a:p>
                </p:txBody>
              </p:sp>
            </p:grpSp>
          </p:grpSp>
          <p:sp>
            <p:nvSpPr>
              <p:cNvPr id="51" name="Lactobacillus crispatus">
                <a:extLst>
                  <a:ext uri="{FF2B5EF4-FFF2-40B4-BE49-F238E27FC236}">
                    <a16:creationId xmlns:a16="http://schemas.microsoft.com/office/drawing/2014/main" id="{02D6C756-5D0B-461F-DECB-DB553A996852}"/>
                  </a:ext>
                </a:extLst>
              </p:cNvPr>
              <p:cNvSpPr txBox="1"/>
              <p:nvPr/>
            </p:nvSpPr>
            <p:spPr>
              <a:xfrm>
                <a:off x="-167565" y="-74689"/>
                <a:ext cx="2790545" cy="5925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1800" i="1"/>
                </a:lvl1pPr>
              </a:lstStyle>
              <a:p>
                <a:r>
                  <a:rPr sz="1000"/>
                  <a:t>Lactobacillus crispatus</a:t>
                </a:r>
              </a:p>
            </p:txBody>
          </p:sp>
        </p:grpSp>
        <p:grpSp>
          <p:nvGrpSpPr>
            <p:cNvPr id="30" name="Group">
              <a:extLst>
                <a:ext uri="{FF2B5EF4-FFF2-40B4-BE49-F238E27FC236}">
                  <a16:creationId xmlns:a16="http://schemas.microsoft.com/office/drawing/2014/main" id="{88D87EB2-94FD-D5D9-1756-87AAA9CC2074}"/>
                </a:ext>
              </a:extLst>
            </p:cNvPr>
            <p:cNvGrpSpPr/>
            <p:nvPr/>
          </p:nvGrpSpPr>
          <p:grpSpPr>
            <a:xfrm>
              <a:off x="8888326" y="3771551"/>
              <a:ext cx="5035616" cy="1534324"/>
              <a:chOff x="0" y="0"/>
              <a:chExt cx="5035615" cy="1534322"/>
            </a:xfrm>
          </p:grpSpPr>
          <p:sp>
            <p:nvSpPr>
              <p:cNvPr id="47" name="Rectangle">
                <a:extLst>
                  <a:ext uri="{FF2B5EF4-FFF2-40B4-BE49-F238E27FC236}">
                    <a16:creationId xmlns:a16="http://schemas.microsoft.com/office/drawing/2014/main" id="{E5DE6581-6928-D498-FFF8-F325C7B75BF2}"/>
                  </a:ext>
                </a:extLst>
              </p:cNvPr>
              <p:cNvSpPr/>
              <p:nvPr/>
            </p:nvSpPr>
            <p:spPr>
              <a:xfrm>
                <a:off x="0" y="1137519"/>
                <a:ext cx="1133512" cy="396804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400"/>
              </a:p>
            </p:txBody>
          </p:sp>
          <p:sp>
            <p:nvSpPr>
              <p:cNvPr id="48" name="Rectangle">
                <a:extLst>
                  <a:ext uri="{FF2B5EF4-FFF2-40B4-BE49-F238E27FC236}">
                    <a16:creationId xmlns:a16="http://schemas.microsoft.com/office/drawing/2014/main" id="{B8E21F59-B3F7-2611-0753-E91A9645F336}"/>
                  </a:ext>
                </a:extLst>
              </p:cNvPr>
              <p:cNvSpPr/>
              <p:nvPr/>
            </p:nvSpPr>
            <p:spPr>
              <a:xfrm>
                <a:off x="3489392" y="0"/>
                <a:ext cx="1546224" cy="372547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400"/>
              </a:p>
            </p:txBody>
          </p:sp>
          <p:sp>
            <p:nvSpPr>
              <p:cNvPr id="49" name="Rectangle">
                <a:extLst>
                  <a:ext uri="{FF2B5EF4-FFF2-40B4-BE49-F238E27FC236}">
                    <a16:creationId xmlns:a16="http://schemas.microsoft.com/office/drawing/2014/main" id="{B82AF784-23DC-BE21-BDF8-6AA7A1214B74}"/>
                  </a:ext>
                </a:extLst>
              </p:cNvPr>
              <p:cNvSpPr/>
              <p:nvPr/>
            </p:nvSpPr>
            <p:spPr>
              <a:xfrm>
                <a:off x="2585618" y="758517"/>
                <a:ext cx="1546224" cy="396804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400"/>
              </a:p>
            </p:txBody>
          </p:sp>
        </p:grpSp>
        <p:grpSp>
          <p:nvGrpSpPr>
            <p:cNvPr id="31" name="Group">
              <a:extLst>
                <a:ext uri="{FF2B5EF4-FFF2-40B4-BE49-F238E27FC236}">
                  <a16:creationId xmlns:a16="http://schemas.microsoft.com/office/drawing/2014/main" id="{7156B1B6-10E8-D2DA-EE53-DED714C2EAC1}"/>
                </a:ext>
              </a:extLst>
            </p:cNvPr>
            <p:cNvGrpSpPr/>
            <p:nvPr/>
          </p:nvGrpSpPr>
          <p:grpSpPr>
            <a:xfrm>
              <a:off x="10884647" y="2944930"/>
              <a:ext cx="5480254" cy="2360945"/>
              <a:chOff x="0" y="0"/>
              <a:chExt cx="5480252" cy="2360944"/>
            </a:xfrm>
          </p:grpSpPr>
          <p:sp>
            <p:nvSpPr>
              <p:cNvPr id="44" name="Rectangle">
                <a:extLst>
                  <a:ext uri="{FF2B5EF4-FFF2-40B4-BE49-F238E27FC236}">
                    <a16:creationId xmlns:a16="http://schemas.microsoft.com/office/drawing/2014/main" id="{6A743C40-8D18-375B-546B-74ADE4AC3B52}"/>
                  </a:ext>
                </a:extLst>
              </p:cNvPr>
              <p:cNvSpPr/>
              <p:nvPr/>
            </p:nvSpPr>
            <p:spPr>
              <a:xfrm>
                <a:off x="1672601" y="1195314"/>
                <a:ext cx="1133513" cy="396804"/>
              </a:xfrm>
              <a:prstGeom prst="rect">
                <a:avLst/>
              </a:prstGeom>
              <a:noFill/>
              <a:ln w="38100" cap="flat">
                <a:solidFill>
                  <a:srgbClr val="008F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400"/>
              </a:p>
            </p:txBody>
          </p:sp>
          <p:sp>
            <p:nvSpPr>
              <p:cNvPr id="45" name="Rectangle">
                <a:extLst>
                  <a:ext uri="{FF2B5EF4-FFF2-40B4-BE49-F238E27FC236}">
                    <a16:creationId xmlns:a16="http://schemas.microsoft.com/office/drawing/2014/main" id="{55AD4636-FD17-E8DB-6634-67CD18C25A8B}"/>
                  </a:ext>
                </a:extLst>
              </p:cNvPr>
              <p:cNvSpPr/>
              <p:nvPr/>
            </p:nvSpPr>
            <p:spPr>
              <a:xfrm>
                <a:off x="0" y="1964141"/>
                <a:ext cx="1446177" cy="396804"/>
              </a:xfrm>
              <a:prstGeom prst="rect">
                <a:avLst/>
              </a:prstGeom>
              <a:noFill/>
              <a:ln w="38100" cap="flat">
                <a:solidFill>
                  <a:srgbClr val="008F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400"/>
              </a:p>
            </p:txBody>
          </p:sp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6B6D9DA2-D9CC-D9A3-5D29-245053B0AA38}"/>
                  </a:ext>
                </a:extLst>
              </p:cNvPr>
              <p:cNvSpPr/>
              <p:nvPr/>
            </p:nvSpPr>
            <p:spPr>
              <a:xfrm>
                <a:off x="4034076" y="0"/>
                <a:ext cx="1446177" cy="396804"/>
              </a:xfrm>
              <a:prstGeom prst="rect">
                <a:avLst/>
              </a:prstGeom>
              <a:noFill/>
              <a:ln w="38100" cap="flat">
                <a:solidFill>
                  <a:srgbClr val="008F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400"/>
              </a:p>
            </p:txBody>
          </p:sp>
        </p:grpSp>
        <p:grpSp>
          <p:nvGrpSpPr>
            <p:cNvPr id="32" name="Group">
              <a:extLst>
                <a:ext uri="{FF2B5EF4-FFF2-40B4-BE49-F238E27FC236}">
                  <a16:creationId xmlns:a16="http://schemas.microsoft.com/office/drawing/2014/main" id="{AB1406BD-5D47-274F-6BEC-54824DF14F78}"/>
                </a:ext>
              </a:extLst>
            </p:cNvPr>
            <p:cNvGrpSpPr/>
            <p:nvPr/>
          </p:nvGrpSpPr>
          <p:grpSpPr>
            <a:xfrm>
              <a:off x="5881270" y="5960324"/>
              <a:ext cx="1660184" cy="1218888"/>
              <a:chOff x="0" y="-81364"/>
              <a:chExt cx="1660182" cy="1218885"/>
            </a:xfrm>
          </p:grpSpPr>
          <p:sp>
            <p:nvSpPr>
              <p:cNvPr id="33" name="Rectangle">
                <a:extLst>
                  <a:ext uri="{FF2B5EF4-FFF2-40B4-BE49-F238E27FC236}">
                    <a16:creationId xmlns:a16="http://schemas.microsoft.com/office/drawing/2014/main" id="{61179C40-D6C1-13C2-1E10-B102970FF309}"/>
                  </a:ext>
                </a:extLst>
              </p:cNvPr>
              <p:cNvSpPr/>
              <p:nvPr/>
            </p:nvSpPr>
            <p:spPr>
              <a:xfrm>
                <a:off x="0" y="44486"/>
                <a:ext cx="1477810" cy="396804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400"/>
              </a:p>
            </p:txBody>
          </p:sp>
          <p:sp>
            <p:nvSpPr>
              <p:cNvPr id="34" name="Sample 1">
                <a:extLst>
                  <a:ext uri="{FF2B5EF4-FFF2-40B4-BE49-F238E27FC236}">
                    <a16:creationId xmlns:a16="http://schemas.microsoft.com/office/drawing/2014/main" id="{CEA28261-678B-D9C4-AE5B-579237997982}"/>
                  </a:ext>
                </a:extLst>
              </p:cNvPr>
              <p:cNvSpPr txBox="1"/>
              <p:nvPr/>
            </p:nvSpPr>
            <p:spPr>
              <a:xfrm>
                <a:off x="144272" y="-81364"/>
                <a:ext cx="1515910" cy="6230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100"/>
                </a:lvl1pPr>
              </a:lstStyle>
              <a:p>
                <a:r>
                  <a:rPr sz="1100"/>
                  <a:t>Sample 1</a:t>
                </a:r>
              </a:p>
            </p:txBody>
          </p:sp>
          <p:sp>
            <p:nvSpPr>
              <p:cNvPr id="35" name="Rectangle">
                <a:extLst>
                  <a:ext uri="{FF2B5EF4-FFF2-40B4-BE49-F238E27FC236}">
                    <a16:creationId xmlns:a16="http://schemas.microsoft.com/office/drawing/2014/main" id="{286F1124-ED1B-3FA6-E343-16BE16235E4E}"/>
                  </a:ext>
                </a:extLst>
              </p:cNvPr>
              <p:cNvSpPr/>
              <p:nvPr/>
            </p:nvSpPr>
            <p:spPr>
              <a:xfrm>
                <a:off x="9933" y="627576"/>
                <a:ext cx="1477810" cy="396804"/>
              </a:xfrm>
              <a:prstGeom prst="rect">
                <a:avLst/>
              </a:prstGeom>
              <a:noFill/>
              <a:ln w="38100" cap="flat">
                <a:solidFill>
                  <a:srgbClr val="008F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400"/>
              </a:p>
            </p:txBody>
          </p:sp>
          <p:sp>
            <p:nvSpPr>
              <p:cNvPr id="36" name="Sample 2">
                <a:extLst>
                  <a:ext uri="{FF2B5EF4-FFF2-40B4-BE49-F238E27FC236}">
                    <a16:creationId xmlns:a16="http://schemas.microsoft.com/office/drawing/2014/main" id="{DCD5C2FD-062F-8704-C4A0-8415745936C2}"/>
                  </a:ext>
                </a:extLst>
              </p:cNvPr>
              <p:cNvSpPr txBox="1"/>
              <p:nvPr/>
            </p:nvSpPr>
            <p:spPr>
              <a:xfrm>
                <a:off x="119860" y="514430"/>
                <a:ext cx="1515910" cy="6230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100"/>
                </a:lvl1pPr>
              </a:lstStyle>
              <a:p>
                <a:r>
                  <a:rPr sz="1100"/>
                  <a:t>Sample 2</a:t>
                </a:r>
              </a:p>
            </p:txBody>
          </p:sp>
        </p:grpSp>
      </p:grpSp>
      <p:pic>
        <p:nvPicPr>
          <p:cNvPr id="99" name="Picture 98" descr="A screenshot of a computer&#10;&#10;Description automatically generated">
            <a:extLst>
              <a:ext uri="{FF2B5EF4-FFF2-40B4-BE49-F238E27FC236}">
                <a16:creationId xmlns:a16="http://schemas.microsoft.com/office/drawing/2014/main" id="{BE29D12C-EAE7-7794-8A77-1115EF850E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08" y="2908706"/>
            <a:ext cx="10844203" cy="10457895"/>
          </a:xfrm>
          <a:prstGeom prst="rect">
            <a:avLst/>
          </a:prstGeom>
        </p:spPr>
      </p:pic>
      <p:sp>
        <p:nvSpPr>
          <p:cNvPr id="100" name="A metagenomic CST represents a group of vaginal microbiomes that harbor a similar combination of metagenomic subspecies (thus defined by both species and gene content)">
            <a:extLst>
              <a:ext uri="{FF2B5EF4-FFF2-40B4-BE49-F238E27FC236}">
                <a16:creationId xmlns:a16="http://schemas.microsoft.com/office/drawing/2014/main" id="{22E7E1C5-6A62-9AC9-38AB-EC018EA33D48}"/>
              </a:ext>
            </a:extLst>
          </p:cNvPr>
          <p:cNvSpPr txBox="1"/>
          <p:nvPr/>
        </p:nvSpPr>
        <p:spPr>
          <a:xfrm>
            <a:off x="1012937" y="8634943"/>
            <a:ext cx="9416630" cy="34051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/>
          <a:p>
            <a:pPr algn="l">
              <a:defRPr sz="4100"/>
            </a:pPr>
            <a:r>
              <a:rPr dirty="0">
                <a:solidFill>
                  <a:schemeClr val="bg1">
                    <a:lumMod val="50000"/>
                  </a:schemeClr>
                </a:solidFill>
              </a:rPr>
              <a:t>A metagenomic CST represents a group of vaginal microbiomes that harbor a similar combination of metagenomic subspecies (thus defined by both species and gene content)</a:t>
            </a:r>
          </a:p>
        </p:txBody>
      </p:sp>
      <p:sp>
        <p:nvSpPr>
          <p:cNvPr id="101" name="Ravel et al. The vaginal microbiome of reproductive age women. PNAS. 2011. 108 Suppl 1, 4680–4687.">
            <a:extLst>
              <a:ext uri="{FF2B5EF4-FFF2-40B4-BE49-F238E27FC236}">
                <a16:creationId xmlns:a16="http://schemas.microsoft.com/office/drawing/2014/main" id="{2D0E6867-6D4D-5490-91B7-84CE51A9124A}"/>
              </a:ext>
            </a:extLst>
          </p:cNvPr>
          <p:cNvSpPr txBox="1"/>
          <p:nvPr/>
        </p:nvSpPr>
        <p:spPr>
          <a:xfrm>
            <a:off x="251181" y="12866095"/>
            <a:ext cx="1101879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L="40639" marR="40639" algn="l" defTabSz="914400">
              <a:defRPr sz="2300"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.Holm, J. B. et al. Integrating compositional and functional content to describe vaginal microbiomes in health and disease. Microbiome 11, 259 (2023).</a:t>
            </a:r>
          </a:p>
        </p:txBody>
      </p:sp>
    </p:spTree>
    <p:extLst>
      <p:ext uri="{BB962C8B-B14F-4D97-AF65-F5344CB8AC3E}">
        <p14:creationId xmlns:p14="http://schemas.microsoft.com/office/powerpoint/2010/main" val="3077327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mproved resolution in community state type assignments">
            <a:extLst>
              <a:ext uri="{FF2B5EF4-FFF2-40B4-BE49-F238E27FC236}">
                <a16:creationId xmlns:a16="http://schemas.microsoft.com/office/drawing/2014/main" id="{ED96F565-21BE-6149-9D4C-C2A03629FA19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t>Metagenomic CST (</a:t>
            </a:r>
            <a:r>
              <a:rPr kumimoji="0" lang="en-US" sz="5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t>mgCST</a:t>
            </a:r>
            <a:r>
              <a:rPr kumimoji="0" lang="en-US" sz="5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t>) – Susceptibility to STI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D9C2733-EEF7-EC24-F134-C17E847C5FE9}"/>
              </a:ext>
            </a:extLst>
          </p:cNvPr>
          <p:cNvGrpSpPr/>
          <p:nvPr/>
        </p:nvGrpSpPr>
        <p:grpSpPr>
          <a:xfrm>
            <a:off x="2739490" y="3089223"/>
            <a:ext cx="8683842" cy="9549168"/>
            <a:chOff x="2225838" y="2994440"/>
            <a:chExt cx="8683842" cy="9549168"/>
          </a:xfrm>
        </p:grpSpPr>
        <p:grpSp>
          <p:nvGrpSpPr>
            <p:cNvPr id="2" name="Group">
              <a:extLst>
                <a:ext uri="{FF2B5EF4-FFF2-40B4-BE49-F238E27FC236}">
                  <a16:creationId xmlns:a16="http://schemas.microsoft.com/office/drawing/2014/main" id="{1FEC37AF-0470-5E0D-F380-EFCD383CBB8C}"/>
                </a:ext>
              </a:extLst>
            </p:cNvPr>
            <p:cNvGrpSpPr/>
            <p:nvPr/>
          </p:nvGrpSpPr>
          <p:grpSpPr>
            <a:xfrm>
              <a:off x="2225839" y="2994440"/>
              <a:ext cx="8683841" cy="9549168"/>
              <a:chOff x="0" y="0"/>
              <a:chExt cx="5846356" cy="6428935"/>
            </a:xfrm>
          </p:grpSpPr>
          <p:pic>
            <p:nvPicPr>
              <p:cNvPr id="3" name="Figure_1_CST_lollipop_noPie_wLA.pdf" descr="Figure_1_CST_lollipop_noPie_wLA.pdf">
                <a:extLst>
                  <a:ext uri="{FF2B5EF4-FFF2-40B4-BE49-F238E27FC236}">
                    <a16:creationId xmlns:a16="http://schemas.microsoft.com/office/drawing/2014/main" id="{AB0C48C6-FD93-58E8-FB42-5B80375ED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9421" r="8738" b="45418"/>
              <a:stretch>
                <a:fillRect/>
              </a:stretch>
            </p:blipFill>
            <p:spPr>
              <a:xfrm rot="16200000">
                <a:off x="-170747" y="170746"/>
                <a:ext cx="6187851" cy="58463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" name="Line">
                <a:extLst>
                  <a:ext uri="{FF2B5EF4-FFF2-40B4-BE49-F238E27FC236}">
                    <a16:creationId xmlns:a16="http://schemas.microsoft.com/office/drawing/2014/main" id="{288A0102-AEED-AABB-777E-518852EE0010}"/>
                  </a:ext>
                </a:extLst>
              </p:cNvPr>
              <p:cNvSpPr/>
              <p:nvPr/>
            </p:nvSpPr>
            <p:spPr>
              <a:xfrm>
                <a:off x="4078712" y="6132796"/>
                <a:ext cx="106286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" name="Line">
                <a:extLst>
                  <a:ext uri="{FF2B5EF4-FFF2-40B4-BE49-F238E27FC236}">
                    <a16:creationId xmlns:a16="http://schemas.microsoft.com/office/drawing/2014/main" id="{4B857307-48AC-D11A-C227-9C799E3934B3}"/>
                  </a:ext>
                </a:extLst>
              </p:cNvPr>
              <p:cNvSpPr/>
              <p:nvPr/>
            </p:nvSpPr>
            <p:spPr>
              <a:xfrm flipH="1">
                <a:off x="2833572" y="6132796"/>
                <a:ext cx="11943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" name="Increased ODDS">
                <a:extLst>
                  <a:ext uri="{FF2B5EF4-FFF2-40B4-BE49-F238E27FC236}">
                    <a16:creationId xmlns:a16="http://schemas.microsoft.com/office/drawing/2014/main" id="{50E7CE09-DA11-9DD1-DB64-9E4414D9B6F3}"/>
                  </a:ext>
                </a:extLst>
              </p:cNvPr>
              <p:cNvSpPr txBox="1"/>
              <p:nvPr/>
            </p:nvSpPr>
            <p:spPr>
              <a:xfrm>
                <a:off x="4027626" y="6141457"/>
                <a:ext cx="1346773" cy="287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1300">
                    <a:solidFill>
                      <a:srgbClr val="000000"/>
                    </a:solidFill>
                  </a:defRPr>
                </a:lvl1pPr>
              </a:lstStyle>
              <a:p>
                <a:r>
                  <a:t>Increased ODDS</a:t>
                </a:r>
              </a:p>
            </p:txBody>
          </p:sp>
          <p:sp>
            <p:nvSpPr>
              <p:cNvPr id="7" name="Reduced ODDS">
                <a:extLst>
                  <a:ext uri="{FF2B5EF4-FFF2-40B4-BE49-F238E27FC236}">
                    <a16:creationId xmlns:a16="http://schemas.microsoft.com/office/drawing/2014/main" id="{109F2C6E-E425-3B8D-2924-B1BC45871641}"/>
                  </a:ext>
                </a:extLst>
              </p:cNvPr>
              <p:cNvSpPr txBox="1"/>
              <p:nvPr/>
            </p:nvSpPr>
            <p:spPr>
              <a:xfrm>
                <a:off x="2784845" y="6141457"/>
                <a:ext cx="1291795" cy="287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1300">
                    <a:solidFill>
                      <a:srgbClr val="000000"/>
                    </a:solidFill>
                  </a:defRPr>
                </a:lvl1pPr>
              </a:lstStyle>
              <a:p>
                <a:r>
                  <a:t>Reduced ODDS</a:t>
                </a:r>
              </a:p>
            </p:txBody>
          </p:sp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AE4B35CB-77C6-7733-7143-64CB4EA39335}"/>
                  </a:ext>
                </a:extLst>
              </p:cNvPr>
              <p:cNvSpPr/>
              <p:nvPr/>
            </p:nvSpPr>
            <p:spPr>
              <a:xfrm>
                <a:off x="4078712" y="6132796"/>
                <a:ext cx="106286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" name="Line">
                <a:extLst>
                  <a:ext uri="{FF2B5EF4-FFF2-40B4-BE49-F238E27FC236}">
                    <a16:creationId xmlns:a16="http://schemas.microsoft.com/office/drawing/2014/main" id="{880D0CB4-645B-2489-5734-6C4111935F12}"/>
                  </a:ext>
                </a:extLst>
              </p:cNvPr>
              <p:cNvSpPr/>
              <p:nvPr/>
            </p:nvSpPr>
            <p:spPr>
              <a:xfrm flipH="1">
                <a:off x="2833572" y="6132796"/>
                <a:ext cx="11943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" name="Increased ODDS">
                <a:extLst>
                  <a:ext uri="{FF2B5EF4-FFF2-40B4-BE49-F238E27FC236}">
                    <a16:creationId xmlns:a16="http://schemas.microsoft.com/office/drawing/2014/main" id="{5908A762-D4A9-0E7B-D632-8AD3B672824D}"/>
                  </a:ext>
                </a:extLst>
              </p:cNvPr>
              <p:cNvSpPr txBox="1"/>
              <p:nvPr/>
            </p:nvSpPr>
            <p:spPr>
              <a:xfrm>
                <a:off x="4027626" y="6141457"/>
                <a:ext cx="1346773" cy="287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1300">
                    <a:solidFill>
                      <a:srgbClr val="000000"/>
                    </a:solidFill>
                  </a:defRPr>
                </a:lvl1pPr>
              </a:lstStyle>
              <a:p>
                <a:r>
                  <a:t>Increased ODDS</a:t>
                </a:r>
              </a:p>
            </p:txBody>
          </p:sp>
          <p:sp>
            <p:nvSpPr>
              <p:cNvPr id="11" name="Reduced ODDS">
                <a:extLst>
                  <a:ext uri="{FF2B5EF4-FFF2-40B4-BE49-F238E27FC236}">
                    <a16:creationId xmlns:a16="http://schemas.microsoft.com/office/drawing/2014/main" id="{428146D8-2B11-B535-68E5-BD56DDA90A54}"/>
                  </a:ext>
                </a:extLst>
              </p:cNvPr>
              <p:cNvSpPr txBox="1"/>
              <p:nvPr/>
            </p:nvSpPr>
            <p:spPr>
              <a:xfrm>
                <a:off x="2784845" y="6141457"/>
                <a:ext cx="1291795" cy="287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1300">
                    <a:solidFill>
                      <a:srgbClr val="000000"/>
                    </a:solidFill>
                  </a:defRPr>
                </a:lvl1pPr>
              </a:lstStyle>
              <a:p>
                <a:r>
                  <a:t>Reduced ODDS</a:t>
                </a:r>
              </a:p>
            </p:txBody>
          </p:sp>
          <p:sp>
            <p:nvSpPr>
              <p:cNvPr id="12" name="OR 2.70…">
                <a:extLst>
                  <a:ext uri="{FF2B5EF4-FFF2-40B4-BE49-F238E27FC236}">
                    <a16:creationId xmlns:a16="http://schemas.microsoft.com/office/drawing/2014/main" id="{19A32EC1-091E-EDB1-3C85-B838DFDDC908}"/>
                  </a:ext>
                </a:extLst>
              </p:cNvPr>
              <p:cNvSpPr txBox="1"/>
              <p:nvPr/>
            </p:nvSpPr>
            <p:spPr>
              <a:xfrm>
                <a:off x="2467177" y="1003420"/>
                <a:ext cx="1285850" cy="450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 defTabSz="584200">
                  <a:lnSpc>
                    <a:spcPct val="80000"/>
                  </a:lnSpc>
                  <a:defRPr sz="1300" b="1">
                    <a:solidFill>
                      <a:srgbClr val="46836B"/>
                    </a:solidFill>
                  </a:defRPr>
                </a:pPr>
                <a:r>
                  <a:t>OR 2.70</a:t>
                </a:r>
              </a:p>
              <a:p>
                <a:pPr algn="l" defTabSz="584200">
                  <a:lnSpc>
                    <a:spcPct val="80000"/>
                  </a:lnSpc>
                  <a:defRPr sz="1300">
                    <a:solidFill>
                      <a:srgbClr val="46836B"/>
                    </a:solidFill>
                  </a:defRPr>
                </a:pPr>
                <a:r>
                  <a:t>95% CI: 1.6-6.0</a:t>
                </a:r>
              </a:p>
            </p:txBody>
          </p:sp>
          <p:sp>
            <p:nvSpPr>
              <p:cNvPr id="13" name="OR 1.98…">
                <a:extLst>
                  <a:ext uri="{FF2B5EF4-FFF2-40B4-BE49-F238E27FC236}">
                    <a16:creationId xmlns:a16="http://schemas.microsoft.com/office/drawing/2014/main" id="{87F2ED8E-A1CF-06CF-EE74-EDEF783A4AE8}"/>
                  </a:ext>
                </a:extLst>
              </p:cNvPr>
              <p:cNvSpPr txBox="1"/>
              <p:nvPr/>
            </p:nvSpPr>
            <p:spPr>
              <a:xfrm>
                <a:off x="2467177" y="1587742"/>
                <a:ext cx="1285850" cy="450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 defTabSz="584200">
                  <a:lnSpc>
                    <a:spcPct val="80000"/>
                  </a:lnSpc>
                  <a:defRPr sz="1300" b="1">
                    <a:solidFill>
                      <a:srgbClr val="2A2864"/>
                    </a:solidFill>
                  </a:defRPr>
                </a:pPr>
                <a:r>
                  <a:t>OR 1.98</a:t>
                </a:r>
              </a:p>
              <a:p>
                <a:pPr algn="l" defTabSz="584200">
                  <a:lnSpc>
                    <a:spcPct val="80000"/>
                  </a:lnSpc>
                  <a:defRPr sz="1300">
                    <a:solidFill>
                      <a:srgbClr val="2A2864"/>
                    </a:solidFill>
                  </a:defRPr>
                </a:pPr>
                <a:r>
                  <a:t>95% CI: 1.2-4.0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DC8361-E9A7-DBB6-27E5-CF0E9C73E455}"/>
                </a:ext>
              </a:extLst>
            </p:cNvPr>
            <p:cNvSpPr/>
            <p:nvPr/>
          </p:nvSpPr>
          <p:spPr>
            <a:xfrm>
              <a:off x="2225838" y="3267023"/>
              <a:ext cx="974562" cy="82237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B39AF6-3110-23CC-C15B-D34992ABB7C7}"/>
              </a:ext>
            </a:extLst>
          </p:cNvPr>
          <p:cNvGrpSpPr/>
          <p:nvPr/>
        </p:nvGrpSpPr>
        <p:grpSpPr>
          <a:xfrm>
            <a:off x="12335038" y="3089223"/>
            <a:ext cx="9127962" cy="9454383"/>
            <a:chOff x="12335038" y="3089223"/>
            <a:chExt cx="9127962" cy="9454383"/>
          </a:xfrm>
        </p:grpSpPr>
        <p:grpSp>
          <p:nvGrpSpPr>
            <p:cNvPr id="14" name="Group">
              <a:extLst>
                <a:ext uri="{FF2B5EF4-FFF2-40B4-BE49-F238E27FC236}">
                  <a16:creationId xmlns:a16="http://schemas.microsoft.com/office/drawing/2014/main" id="{26E0F105-CE44-49F6-AE51-11D033269140}"/>
                </a:ext>
              </a:extLst>
            </p:cNvPr>
            <p:cNvGrpSpPr/>
            <p:nvPr/>
          </p:nvGrpSpPr>
          <p:grpSpPr>
            <a:xfrm>
              <a:off x="12502274" y="3267023"/>
              <a:ext cx="8960726" cy="9276583"/>
              <a:chOff x="0" y="0"/>
              <a:chExt cx="6107351" cy="6322629"/>
            </a:xfrm>
          </p:grpSpPr>
          <p:pic>
            <p:nvPicPr>
              <p:cNvPr id="15" name="FIGURE_1.pdf" descr="FIGURE_1.pdf">
                <a:extLst>
                  <a:ext uri="{FF2B5EF4-FFF2-40B4-BE49-F238E27FC236}">
                    <a16:creationId xmlns:a16="http://schemas.microsoft.com/office/drawing/2014/main" id="{02163B96-FB1E-5CCB-DFD7-8FB31D169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6205"/>
              <a:stretch>
                <a:fillRect/>
              </a:stretch>
            </p:blipFill>
            <p:spPr>
              <a:xfrm>
                <a:off x="0" y="0"/>
                <a:ext cx="4619543" cy="59920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19C92F5A-03E0-48CF-942C-66703D88E016}"/>
                  </a:ext>
                </a:extLst>
              </p:cNvPr>
              <p:cNvSpPr/>
              <p:nvPr/>
            </p:nvSpPr>
            <p:spPr>
              <a:xfrm>
                <a:off x="2619990" y="6026491"/>
                <a:ext cx="1062867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D5614F95-9B91-D09F-3075-7553A18AA67C}"/>
                  </a:ext>
                </a:extLst>
              </p:cNvPr>
              <p:cNvSpPr/>
              <p:nvPr/>
            </p:nvSpPr>
            <p:spPr>
              <a:xfrm flipH="1">
                <a:off x="1374850" y="6026491"/>
                <a:ext cx="11943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Increased ODDS">
                <a:extLst>
                  <a:ext uri="{FF2B5EF4-FFF2-40B4-BE49-F238E27FC236}">
                    <a16:creationId xmlns:a16="http://schemas.microsoft.com/office/drawing/2014/main" id="{A3775631-14AB-3779-AAE0-A2ACA5FC8863}"/>
                  </a:ext>
                </a:extLst>
              </p:cNvPr>
              <p:cNvSpPr txBox="1"/>
              <p:nvPr/>
            </p:nvSpPr>
            <p:spPr>
              <a:xfrm>
                <a:off x="2568904" y="6035152"/>
                <a:ext cx="1346773" cy="2874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1300">
                    <a:solidFill>
                      <a:srgbClr val="000000"/>
                    </a:solidFill>
                  </a:defRPr>
                </a:lvl1pPr>
              </a:lstStyle>
              <a:p>
                <a:r>
                  <a:t>Increased ODDS</a:t>
                </a:r>
              </a:p>
            </p:txBody>
          </p:sp>
          <p:sp>
            <p:nvSpPr>
              <p:cNvPr id="19" name="Reduced ODDS">
                <a:extLst>
                  <a:ext uri="{FF2B5EF4-FFF2-40B4-BE49-F238E27FC236}">
                    <a16:creationId xmlns:a16="http://schemas.microsoft.com/office/drawing/2014/main" id="{9821F3C5-5277-864B-9AB1-9378DBD5F36D}"/>
                  </a:ext>
                </a:extLst>
              </p:cNvPr>
              <p:cNvSpPr txBox="1"/>
              <p:nvPr/>
            </p:nvSpPr>
            <p:spPr>
              <a:xfrm>
                <a:off x="1326123" y="6035152"/>
                <a:ext cx="1291795" cy="2874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1300">
                    <a:solidFill>
                      <a:srgbClr val="000000"/>
                    </a:solidFill>
                  </a:defRPr>
                </a:lvl1pPr>
              </a:lstStyle>
              <a:p>
                <a:r>
                  <a:t>Reduced ODDS</a:t>
                </a:r>
              </a:p>
            </p:txBody>
          </p:sp>
          <p:sp>
            <p:nvSpPr>
              <p:cNvPr id="21" name="OR 2.22…">
                <a:extLst>
                  <a:ext uri="{FF2B5EF4-FFF2-40B4-BE49-F238E27FC236}">
                    <a16:creationId xmlns:a16="http://schemas.microsoft.com/office/drawing/2014/main" id="{98CE29F2-247B-E2C9-61B1-30AE27D74FA1}"/>
                  </a:ext>
                </a:extLst>
              </p:cNvPr>
              <p:cNvSpPr txBox="1"/>
              <p:nvPr/>
            </p:nvSpPr>
            <p:spPr>
              <a:xfrm>
                <a:off x="4641263" y="758159"/>
                <a:ext cx="1466089" cy="4961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 defTabSz="584200">
                  <a:lnSpc>
                    <a:spcPct val="80000"/>
                  </a:lnSpc>
                  <a:defRPr sz="1500" b="1">
                    <a:solidFill>
                      <a:srgbClr val="46836B"/>
                    </a:solidFill>
                  </a:defRPr>
                </a:pPr>
                <a:r>
                  <a:t>OR 2.22</a:t>
                </a:r>
              </a:p>
              <a:p>
                <a:pPr algn="l" defTabSz="584200">
                  <a:lnSpc>
                    <a:spcPct val="80000"/>
                  </a:lnSpc>
                  <a:defRPr sz="1500">
                    <a:solidFill>
                      <a:srgbClr val="46836B"/>
                    </a:solidFill>
                  </a:defRPr>
                </a:pPr>
                <a:r>
                  <a:t>95% CI: 1.2-4.5</a:t>
                </a:r>
              </a:p>
            </p:txBody>
          </p:sp>
          <p:sp>
            <p:nvSpPr>
              <p:cNvPr id="37" name="OR 2.2…">
                <a:extLst>
                  <a:ext uri="{FF2B5EF4-FFF2-40B4-BE49-F238E27FC236}">
                    <a16:creationId xmlns:a16="http://schemas.microsoft.com/office/drawing/2014/main" id="{81AE8980-151F-FC20-B910-0C62F870B6B0}"/>
                  </a:ext>
                </a:extLst>
              </p:cNvPr>
              <p:cNvSpPr txBox="1"/>
              <p:nvPr/>
            </p:nvSpPr>
            <p:spPr>
              <a:xfrm>
                <a:off x="4641263" y="1389129"/>
                <a:ext cx="1466089" cy="496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 defTabSz="584200">
                  <a:lnSpc>
                    <a:spcPct val="80000"/>
                  </a:lnSpc>
                  <a:defRPr sz="1500" b="1">
                    <a:solidFill>
                      <a:srgbClr val="2A2864"/>
                    </a:solidFill>
                  </a:defRPr>
                </a:pPr>
                <a:r>
                  <a:t>OR 2.2</a:t>
                </a:r>
              </a:p>
              <a:p>
                <a:pPr algn="l" defTabSz="584200">
                  <a:lnSpc>
                    <a:spcPct val="80000"/>
                  </a:lnSpc>
                  <a:defRPr sz="1500">
                    <a:solidFill>
                      <a:srgbClr val="2A2864"/>
                    </a:solidFill>
                  </a:defRPr>
                </a:pPr>
                <a:r>
                  <a:t>95% CI: 1.2-4.2</a:t>
                </a:r>
              </a:p>
            </p:txBody>
          </p:sp>
          <p:sp>
            <p:nvSpPr>
              <p:cNvPr id="38" name="OR 3.6…">
                <a:extLst>
                  <a:ext uri="{FF2B5EF4-FFF2-40B4-BE49-F238E27FC236}">
                    <a16:creationId xmlns:a16="http://schemas.microsoft.com/office/drawing/2014/main" id="{C5D02286-60B6-D2C5-E21A-27848CBBD5DE}"/>
                  </a:ext>
                </a:extLst>
              </p:cNvPr>
              <p:cNvSpPr txBox="1"/>
              <p:nvPr/>
            </p:nvSpPr>
            <p:spPr>
              <a:xfrm>
                <a:off x="4641263" y="1834604"/>
                <a:ext cx="1466089" cy="496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 defTabSz="584200">
                  <a:lnSpc>
                    <a:spcPct val="80000"/>
                  </a:lnSpc>
                  <a:defRPr sz="1500" b="1">
                    <a:solidFill>
                      <a:srgbClr val="574E8A"/>
                    </a:solidFill>
                  </a:defRPr>
                </a:pPr>
                <a:r>
                  <a:t>OR 3.6</a:t>
                </a:r>
              </a:p>
              <a:p>
                <a:pPr algn="l" defTabSz="584200">
                  <a:lnSpc>
                    <a:spcPct val="80000"/>
                  </a:lnSpc>
                  <a:defRPr sz="1500">
                    <a:solidFill>
                      <a:srgbClr val="574E8A"/>
                    </a:solidFill>
                  </a:defRPr>
                </a:pPr>
                <a:r>
                  <a:t>95% CI: 1.8-8.2</a:t>
                </a:r>
              </a:p>
            </p:txBody>
          </p:sp>
          <p:sp>
            <p:nvSpPr>
              <p:cNvPr id="39" name="OR 2.3…">
                <a:extLst>
                  <a:ext uri="{FF2B5EF4-FFF2-40B4-BE49-F238E27FC236}">
                    <a16:creationId xmlns:a16="http://schemas.microsoft.com/office/drawing/2014/main" id="{120521BB-EACA-D446-CC94-16BFBD60644E}"/>
                  </a:ext>
                </a:extLst>
              </p:cNvPr>
              <p:cNvSpPr txBox="1"/>
              <p:nvPr/>
            </p:nvSpPr>
            <p:spPr>
              <a:xfrm>
                <a:off x="4641263" y="3341013"/>
                <a:ext cx="1466089" cy="496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 defTabSz="584200">
                  <a:lnSpc>
                    <a:spcPct val="80000"/>
                  </a:lnSpc>
                  <a:defRPr sz="1500" b="1">
                    <a:solidFill>
                      <a:schemeClr val="accent4">
                        <a:hueOff val="-858837"/>
                        <a:lumOff val="-9791"/>
                      </a:schemeClr>
                    </a:solidFill>
                  </a:defRPr>
                </a:pPr>
                <a:r>
                  <a:t>OR 2.3</a:t>
                </a:r>
              </a:p>
              <a:p>
                <a:pPr algn="l" defTabSz="584200">
                  <a:lnSpc>
                    <a:spcPct val="80000"/>
                  </a:lnSpc>
                  <a:defRPr sz="1500">
                    <a:solidFill>
                      <a:schemeClr val="accent4">
                        <a:hueOff val="-858837"/>
                        <a:lumOff val="-9791"/>
                      </a:schemeClr>
                    </a:solidFill>
                  </a:defRPr>
                </a:pPr>
                <a:r>
                  <a:t>95% CI: 1.1-5.5</a:t>
                </a:r>
              </a:p>
            </p:txBody>
          </p:sp>
          <p:sp>
            <p:nvSpPr>
              <p:cNvPr id="40" name="OR 2.3…">
                <a:extLst>
                  <a:ext uri="{FF2B5EF4-FFF2-40B4-BE49-F238E27FC236}">
                    <a16:creationId xmlns:a16="http://schemas.microsoft.com/office/drawing/2014/main" id="{377FFD21-F696-AD7F-00AD-848C054566B4}"/>
                  </a:ext>
                </a:extLst>
              </p:cNvPr>
              <p:cNvSpPr txBox="1"/>
              <p:nvPr/>
            </p:nvSpPr>
            <p:spPr>
              <a:xfrm>
                <a:off x="4641263" y="2282149"/>
                <a:ext cx="1466089" cy="496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 defTabSz="584200">
                  <a:lnSpc>
                    <a:spcPct val="80000"/>
                  </a:lnSpc>
                  <a:defRPr sz="1500" b="1">
                    <a:solidFill>
                      <a:srgbClr val="574E8A"/>
                    </a:solidFill>
                  </a:defRPr>
                </a:pPr>
                <a:r>
                  <a:t>OR 2.3</a:t>
                </a:r>
              </a:p>
              <a:p>
                <a:pPr algn="l" defTabSz="584200">
                  <a:lnSpc>
                    <a:spcPct val="80000"/>
                  </a:lnSpc>
                  <a:defRPr sz="1500">
                    <a:solidFill>
                      <a:srgbClr val="574E8A"/>
                    </a:solidFill>
                  </a:defRPr>
                </a:pPr>
                <a:r>
                  <a:t>95% CI: 1.1-5.1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A191C53-A0BF-6758-A656-9EF74B5A6D8A}"/>
                </a:ext>
              </a:extLst>
            </p:cNvPr>
            <p:cNvSpPr/>
            <p:nvPr/>
          </p:nvSpPr>
          <p:spPr>
            <a:xfrm>
              <a:off x="12335038" y="3089223"/>
              <a:ext cx="974562" cy="82237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FA4EA0F-3F01-5FCE-87BE-9A55586B2EFC}"/>
              </a:ext>
            </a:extLst>
          </p:cNvPr>
          <p:cNvSpPr txBox="1"/>
          <p:nvPr/>
        </p:nvSpPr>
        <p:spPr>
          <a:xfrm>
            <a:off x="660400" y="12900342"/>
            <a:ext cx="832626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/>
              <a:t>Holm et al. (2024). unpublished</a:t>
            </a:r>
          </a:p>
        </p:txBody>
      </p:sp>
    </p:spTree>
    <p:extLst>
      <p:ext uri="{BB962C8B-B14F-4D97-AF65-F5344CB8AC3E}">
        <p14:creationId xmlns:p14="http://schemas.microsoft.com/office/powerpoint/2010/main" val="29682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gress towards an in-depth understanding of…">
            <a:extLst>
              <a:ext uri="{FF2B5EF4-FFF2-40B4-BE49-F238E27FC236}">
                <a16:creationId xmlns:a16="http://schemas.microsoft.com/office/drawing/2014/main" id="{6741D14F-8062-8CA3-4C68-96F7790C5DAE}"/>
              </a:ext>
            </a:extLst>
          </p:cNvPr>
          <p:cNvSpPr txBox="1">
            <a:spLocks/>
          </p:cNvSpPr>
          <p:nvPr/>
        </p:nvSpPr>
        <p:spPr>
          <a:xfrm>
            <a:off x="1073150" y="607290"/>
            <a:ext cx="22237700" cy="2052782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 dirty="0"/>
              <a:t>Biogeography of the vaginal </a:t>
            </a:r>
            <a:r>
              <a:rPr lang="en-US" i="1" dirty="0"/>
              <a:t>L. crispatus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7C98D-E42C-BACB-963E-EC8EE41403F0}"/>
              </a:ext>
            </a:extLst>
          </p:cNvPr>
          <p:cNvSpPr txBox="1"/>
          <p:nvPr/>
        </p:nvSpPr>
        <p:spPr>
          <a:xfrm>
            <a:off x="1274337" y="5582077"/>
            <a:ext cx="81106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L. crispatus 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lineages display biogeographic patterns, with some appearing endemic to certain geographic locales and others displaying more cosmopolitan ranges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5E74A-F175-D3BC-E2F1-291FF3F3C9B3}"/>
              </a:ext>
            </a:extLst>
          </p:cNvPr>
          <p:cNvGrpSpPr/>
          <p:nvPr/>
        </p:nvGrpSpPr>
        <p:grpSpPr>
          <a:xfrm>
            <a:off x="9384944" y="3403663"/>
            <a:ext cx="13925906" cy="8841346"/>
            <a:chOff x="3906772" y="1177297"/>
            <a:chExt cx="7541091" cy="478772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4C04833-C442-D59F-F6E7-A6C16940C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06772" y="1177297"/>
              <a:ext cx="7541091" cy="478772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1B48B8-E117-A12E-2368-0E7F6FE73545}"/>
                </a:ext>
              </a:extLst>
            </p:cNvPr>
            <p:cNvSpPr/>
            <p:nvPr/>
          </p:nvSpPr>
          <p:spPr>
            <a:xfrm>
              <a:off x="9664448" y="3601269"/>
              <a:ext cx="718458" cy="3539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15BC10-D4C1-8F65-7811-2AD85B8EEF21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10023677" y="3394187"/>
              <a:ext cx="82060" cy="2070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083E0D-25B8-6A2C-EC40-3BFA9D386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10" t="12802" r="5520" b="4382"/>
            <a:stretch/>
          </p:blipFill>
          <p:spPr>
            <a:xfrm>
              <a:off x="9298249" y="2598553"/>
              <a:ext cx="1819860" cy="883382"/>
            </a:xfrm>
            <a:prstGeom prst="ellipse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E30B3F-F082-27BF-6E5C-474B315674CD}"/>
                </a:ext>
              </a:extLst>
            </p:cNvPr>
            <p:cNvSpPr/>
            <p:nvPr/>
          </p:nvSpPr>
          <p:spPr>
            <a:xfrm>
              <a:off x="7704490" y="4502964"/>
              <a:ext cx="718458" cy="35394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53E0E4-93CF-2C84-C893-0FA711026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11" t="4374" r="3362" b="4584"/>
            <a:stretch/>
          </p:blipFill>
          <p:spPr>
            <a:xfrm>
              <a:off x="9003158" y="4748619"/>
              <a:ext cx="1599475" cy="778364"/>
            </a:xfrm>
            <a:prstGeom prst="ellipse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F45B94-2CFD-E07D-D674-75E143B22D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8422948" y="4712155"/>
              <a:ext cx="814448" cy="1504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AAF3D4-9CE6-487E-AEDB-EF0363031D1A}"/>
              </a:ext>
            </a:extLst>
          </p:cNvPr>
          <p:cNvSpPr txBox="1"/>
          <p:nvPr/>
        </p:nvSpPr>
        <p:spPr>
          <a:xfrm>
            <a:off x="12192000" y="12282005"/>
            <a:ext cx="9431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Genome SNP tree of 81 worldwide </a:t>
            </a:r>
            <a:r>
              <a:rPr lang="en-US" sz="2800" i="1" dirty="0"/>
              <a:t>L. crispatus </a:t>
            </a:r>
            <a:r>
              <a:rPr lang="en-US" sz="2800" dirty="0"/>
              <a:t>lineages represented in VIRGO2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02EA09-558D-DA4B-D6F1-B1A8D5501B1F}"/>
              </a:ext>
            </a:extLst>
          </p:cNvPr>
          <p:cNvSpPr/>
          <p:nvPr/>
        </p:nvSpPr>
        <p:spPr>
          <a:xfrm>
            <a:off x="11313042" y="9931379"/>
            <a:ext cx="3806456" cy="9138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750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gress towards an in-depth understanding of…">
            <a:extLst>
              <a:ext uri="{FF2B5EF4-FFF2-40B4-BE49-F238E27FC236}">
                <a16:creationId xmlns:a16="http://schemas.microsoft.com/office/drawing/2014/main" id="{6741D14F-8062-8CA3-4C68-96F7790C5DAE}"/>
              </a:ext>
            </a:extLst>
          </p:cNvPr>
          <p:cNvSpPr txBox="1">
            <a:spLocks/>
          </p:cNvSpPr>
          <p:nvPr/>
        </p:nvSpPr>
        <p:spPr>
          <a:xfrm>
            <a:off x="1073150" y="607290"/>
            <a:ext cx="22237700" cy="2052782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 dirty="0"/>
              <a:t>Leveraging knowledge to develop microbiome-based vaginal LBPs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4A361-27AB-C265-E468-B7174765B5C3}"/>
              </a:ext>
            </a:extLst>
          </p:cNvPr>
          <p:cNvSpPr txBox="1"/>
          <p:nvPr/>
        </p:nvSpPr>
        <p:spPr>
          <a:xfrm>
            <a:off x="1073150" y="3344217"/>
            <a:ext cx="22631400" cy="83407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tabLst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Microbiome-based LBPs should include multiple strains (of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L.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crispatus) or even multiple species and might need to be developed considering local biogeography for optimal efficacy.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tabLst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tabLst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Selected strains should be associated with stable vaginal microbiota, have beneficial properties, have beneficial genotypic characteristics, and potentially geo-adapted to the target population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tabLst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tabLst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Consortia should encompass the genetic diversity comprised in stable and optimal vaginal microbiota to maximize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506860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C4B1-F078-2B49-BF3F-FBC90DAD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Bill and Melinda Gates Foundation Vaginal Microbiome Research Consortium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88649D2-0154-C603-C17B-B6B10931D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7"/>
          <a:stretch/>
        </p:blipFill>
        <p:spPr>
          <a:xfrm>
            <a:off x="12192002" y="3122930"/>
            <a:ext cx="11771920" cy="4998720"/>
          </a:xfrm>
          <a:prstGeom prst="rect">
            <a:avLst/>
          </a:prstGeom>
        </p:spPr>
      </p:pic>
      <p:pic>
        <p:nvPicPr>
          <p:cNvPr id="10" name="Picture 9" descr="A group of business cards&#10;&#10;Description automatically generated">
            <a:extLst>
              <a:ext uri="{FF2B5EF4-FFF2-40B4-BE49-F238E27FC236}">
                <a16:creationId xmlns:a16="http://schemas.microsoft.com/office/drawing/2014/main" id="{ECBFA8A8-5C43-8D8D-C7DD-D3902C49C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" y="3122930"/>
            <a:ext cx="11479607" cy="6711950"/>
          </a:xfrm>
          <a:prstGeom prst="rect">
            <a:avLst/>
          </a:prstGeom>
        </p:spPr>
      </p:pic>
      <p:sp>
        <p:nvSpPr>
          <p:cNvPr id="12" name="In reproductive age women, Lactobacillus spp. are often characteristic of an optimal vaginal microbiota">
            <a:extLst>
              <a:ext uri="{FF2B5EF4-FFF2-40B4-BE49-F238E27FC236}">
                <a16:creationId xmlns:a16="http://schemas.microsoft.com/office/drawing/2014/main" id="{90F7EAF8-F952-91E9-A350-399021DD37F7}"/>
              </a:ext>
            </a:extLst>
          </p:cNvPr>
          <p:cNvSpPr txBox="1"/>
          <p:nvPr/>
        </p:nvSpPr>
        <p:spPr>
          <a:xfrm>
            <a:off x="420078" y="10049727"/>
            <a:ext cx="23543844" cy="328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768096" lvl="3" algn="l" defTabSz="914400">
              <a:lnSpc>
                <a:spcPct val="150000"/>
              </a:lnSpc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800" b="1" dirty="0">
                <a:solidFill>
                  <a:schemeClr val="bg1">
                    <a:lumMod val="50000"/>
                  </a:schemeClr>
                </a:solidFill>
              </a:rPr>
              <a:t>Goal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: Develop an innovative Live Biotherapeutic Products for bacterial vaginosis/CST IV to ultimately reduce the risk of reproductive and gynecological adverse outcomes in Africa and South Asia.</a:t>
            </a:r>
          </a:p>
        </p:txBody>
      </p:sp>
      <p:pic>
        <p:nvPicPr>
          <p:cNvPr id="13" name="Bill_&amp;_Melinda_Gates_Foundation_logo.svg.png" descr="Bill_&amp;_Melinda_Gates_Foundation_logo.svg.png">
            <a:extLst>
              <a:ext uri="{FF2B5EF4-FFF2-40B4-BE49-F238E27FC236}">
                <a16:creationId xmlns:a16="http://schemas.microsoft.com/office/drawing/2014/main" id="{26CA369E-D186-D7DB-1792-DF58A8528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3989" y="8336497"/>
            <a:ext cx="6027171" cy="1217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FA57CC82-8FC7-B815-A88D-0A72E6A9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285" y="8294706"/>
            <a:ext cx="3903215" cy="130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73393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ginal community composition and structure">
            <a:extLst>
              <a:ext uri="{FF2B5EF4-FFF2-40B4-BE49-F238E27FC236}">
                <a16:creationId xmlns:a16="http://schemas.microsoft.com/office/drawing/2014/main" id="{E9EA7C6F-399D-2067-CC10-84266C874287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dirty="0"/>
              <a:t>Design approach: multiple strains consortium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ACB49-C9C9-F0B6-AE6C-4670DC0912C5}"/>
              </a:ext>
            </a:extLst>
          </p:cNvPr>
          <p:cNvSpPr txBox="1"/>
          <p:nvPr/>
        </p:nvSpPr>
        <p:spPr>
          <a:xfrm>
            <a:off x="0" y="13010138"/>
            <a:ext cx="832626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400" dirty="0"/>
              <a:t>Ma, B. et al. (2020). </a:t>
            </a:r>
            <a:r>
              <a:rPr lang="en-US" sz="2400" i="1" dirty="0"/>
              <a:t>Nature Communications</a:t>
            </a:r>
            <a:r>
              <a:rPr lang="en-US" sz="2400" dirty="0"/>
              <a:t>, </a:t>
            </a:r>
            <a:r>
              <a:rPr lang="en-US" sz="2400" i="1" dirty="0"/>
              <a:t>11</a:t>
            </a:r>
            <a:r>
              <a:rPr lang="en-US" sz="2400" dirty="0"/>
              <a:t>(1), 940–13.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E9553-7BDB-D50B-48A9-E90E19CDAC51}"/>
              </a:ext>
            </a:extLst>
          </p:cNvPr>
          <p:cNvSpPr txBox="1"/>
          <p:nvPr/>
        </p:nvSpPr>
        <p:spPr>
          <a:xfrm>
            <a:off x="13992918" y="10654014"/>
            <a:ext cx="1026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3" name="Picture 12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DE1ADE03-F993-5238-BEDB-A654BDE8D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95" y="3124142"/>
            <a:ext cx="9971135" cy="9153362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3832E4-972E-7BD8-5308-E01E4DDABBB0}"/>
              </a:ext>
            </a:extLst>
          </p:cNvPr>
          <p:cNvSpPr txBox="1"/>
          <p:nvPr/>
        </p:nvSpPr>
        <p:spPr>
          <a:xfrm>
            <a:off x="15256150" y="5873729"/>
            <a:ext cx="7561320" cy="41549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21532">
              <a:spcBef>
                <a:spcPts val="2100"/>
              </a:spcBef>
              <a:defRPr sz="30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4400" dirty="0">
                <a:solidFill>
                  <a:srgbClr val="FA8E19"/>
                </a:solidFill>
              </a:rPr>
              <a:t>Use the information to design a vaginal live biotherapeutic product that comprise of multiple con-specific genotypes of </a:t>
            </a:r>
            <a:r>
              <a:rPr lang="en-US" sz="4400" i="1" dirty="0">
                <a:solidFill>
                  <a:srgbClr val="FA8E19"/>
                </a:solidFill>
              </a:rPr>
              <a:t>Lactobacillus crispatus.</a:t>
            </a:r>
          </a:p>
        </p:txBody>
      </p:sp>
    </p:spTree>
    <p:extLst>
      <p:ext uri="{BB962C8B-B14F-4D97-AF65-F5344CB8AC3E}">
        <p14:creationId xmlns:p14="http://schemas.microsoft.com/office/powerpoint/2010/main" val="857129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ginal community composition and structure">
            <a:extLst>
              <a:ext uri="{FF2B5EF4-FFF2-40B4-BE49-F238E27FC236}">
                <a16:creationId xmlns:a16="http://schemas.microsoft.com/office/drawing/2014/main" id="{E9EA7C6F-399D-2067-CC10-84266C874287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algn="l"/>
            <a:r>
              <a:rPr lang="en-US" sz="6000" dirty="0"/>
              <a:t>Multi-strain consortia may adapt to differences in host response</a:t>
            </a:r>
          </a:p>
        </p:txBody>
      </p:sp>
      <p:pic>
        <p:nvPicPr>
          <p:cNvPr id="7" name="Picture 6" descr="A diagram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299579C-6D33-A23D-550F-509E7BC61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70" y="3059430"/>
            <a:ext cx="20600670" cy="96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46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ginal community composition and structure">
            <a:extLst>
              <a:ext uri="{FF2B5EF4-FFF2-40B4-BE49-F238E27FC236}">
                <a16:creationId xmlns:a16="http://schemas.microsoft.com/office/drawing/2014/main" id="{E9EA7C6F-399D-2067-CC10-84266C874287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dirty="0"/>
              <a:t>Building microbiota-informed live biotherapeutics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6C1BB-E140-9325-06E2-1FD711FA7A42}"/>
              </a:ext>
            </a:extLst>
          </p:cNvPr>
          <p:cNvSpPr txBox="1"/>
          <p:nvPr/>
        </p:nvSpPr>
        <p:spPr>
          <a:xfrm>
            <a:off x="1938771" y="12550350"/>
            <a:ext cx="2116124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>
                <a:latin typeface="Helvetica Neue Light"/>
                <a:ea typeface="Helvetica Neue Light"/>
                <a:cs typeface="Helvetica Neue Light"/>
              </a:rPr>
              <a:t>The algorithm generated several candidate consortia of 6 </a:t>
            </a:r>
            <a:r>
              <a:rPr lang="en-US" i="1" dirty="0">
                <a:latin typeface="Helvetica Neue Light"/>
                <a:ea typeface="Helvetica Neue Light"/>
                <a:cs typeface="Helvetica Neue Light"/>
              </a:rPr>
              <a:t>L. crispatus </a:t>
            </a:r>
            <a:r>
              <a:rPr lang="en-US" dirty="0">
                <a:latin typeface="Helvetica Neue Light"/>
                <a:ea typeface="Helvetica Neue Light"/>
                <a:cs typeface="Helvetica Neue Light"/>
              </a:rPr>
              <a:t>strains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3DB19AC-9EF0-64C4-B686-F03EDFC347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96" y="2785600"/>
            <a:ext cx="14686344" cy="900968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084CB4B-C56F-31C0-19F0-7C46F2F36459}"/>
              </a:ext>
            </a:extLst>
          </p:cNvPr>
          <p:cNvGrpSpPr/>
          <p:nvPr/>
        </p:nvGrpSpPr>
        <p:grpSpPr>
          <a:xfrm>
            <a:off x="1291720" y="3193462"/>
            <a:ext cx="5805392" cy="8601826"/>
            <a:chOff x="3094597" y="3243493"/>
            <a:chExt cx="5796144" cy="858812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7F3E00C-3A49-9739-43A9-C314E118D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0814"/>
            <a:stretch/>
          </p:blipFill>
          <p:spPr>
            <a:xfrm>
              <a:off x="3094598" y="3243493"/>
              <a:ext cx="5623076" cy="169875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AAD0F21-F07D-B99A-DE17-54CCF155B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02" b="-230"/>
            <a:stretch/>
          </p:blipFill>
          <p:spPr>
            <a:xfrm>
              <a:off x="3136247" y="4902235"/>
              <a:ext cx="5623076" cy="34805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BF35E6C-BCCD-2D87-A296-AF9AF6734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913"/>
            <a:stretch/>
          </p:blipFill>
          <p:spPr>
            <a:xfrm>
              <a:off x="3139551" y="7606145"/>
              <a:ext cx="5751190" cy="174192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B4D36D-A43E-F5AF-9CFA-BA9B80645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1461"/>
            <a:stretch/>
          </p:blipFill>
          <p:spPr>
            <a:xfrm>
              <a:off x="3094597" y="5410181"/>
              <a:ext cx="5706374" cy="172860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AEC6662-3A19-99E9-F490-CEFF88FDF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1278"/>
            <a:stretch/>
          </p:blipFill>
          <p:spPr>
            <a:xfrm>
              <a:off x="3094597" y="9770280"/>
              <a:ext cx="5738295" cy="17260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027479B-EFF2-9515-570A-5E9A577C7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02" b="-230"/>
            <a:stretch/>
          </p:blipFill>
          <p:spPr>
            <a:xfrm>
              <a:off x="3209816" y="9328874"/>
              <a:ext cx="5623076" cy="34805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1CCBFC-C0F8-E9C3-00B8-10B1523E6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02" b="-230"/>
            <a:stretch/>
          </p:blipFill>
          <p:spPr>
            <a:xfrm>
              <a:off x="3196515" y="11483557"/>
              <a:ext cx="5623076" cy="34805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F32C8F-0247-F71A-3A24-AAB1DB532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202" b="-230"/>
            <a:stretch/>
          </p:blipFill>
          <p:spPr>
            <a:xfrm>
              <a:off x="3176148" y="7150022"/>
              <a:ext cx="5623076" cy="348058"/>
            </a:xfrm>
            <a:prstGeom prst="rect">
              <a:avLst/>
            </a:prstGeom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6CCFBB-FA50-7376-FC13-E45896077731}"/>
              </a:ext>
            </a:extLst>
          </p:cNvPr>
          <p:cNvCxnSpPr/>
          <p:nvPr/>
        </p:nvCxnSpPr>
        <p:spPr>
          <a:xfrm>
            <a:off x="7005449" y="4814211"/>
            <a:ext cx="1064984" cy="0"/>
          </a:xfrm>
          <a:prstGeom prst="straightConnector1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9850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ginal community composition and structure">
            <a:extLst>
              <a:ext uri="{FF2B5EF4-FFF2-40B4-BE49-F238E27FC236}">
                <a16:creationId xmlns:a16="http://schemas.microsoft.com/office/drawing/2014/main" id="{E9EA7C6F-399D-2067-CC10-84266C874287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dirty="0"/>
              <a:t>Considering biogeography</a:t>
            </a:r>
          </a:p>
        </p:txBody>
      </p:sp>
      <p:pic>
        <p:nvPicPr>
          <p:cNvPr id="6" name="Picture 5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4CAA134F-BADD-E38C-C659-76F8A0EF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0" y="3047373"/>
            <a:ext cx="21353780" cy="100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82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ginal community composition and structure">
            <a:extLst>
              <a:ext uri="{FF2B5EF4-FFF2-40B4-BE49-F238E27FC236}">
                <a16:creationId xmlns:a16="http://schemas.microsoft.com/office/drawing/2014/main" id="{E9EA7C6F-399D-2067-CC10-84266C874287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dirty="0"/>
              <a:t>Building microbiota-informed live biotherapeutics </a:t>
            </a:r>
          </a:p>
        </p:txBody>
      </p:sp>
      <p:pic>
        <p:nvPicPr>
          <p:cNvPr id="2" name="Picture 1" descr="Calendar&#10;&#10;Description automatically generated">
            <a:extLst>
              <a:ext uri="{FF2B5EF4-FFF2-40B4-BE49-F238E27FC236}">
                <a16:creationId xmlns:a16="http://schemas.microsoft.com/office/drawing/2014/main" id="{458AF3E6-076E-5BFB-1304-902F18BA0F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3385654"/>
            <a:ext cx="18704560" cy="9628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3BD0A2-4480-1BB6-8E95-8AB168D784B5}"/>
              </a:ext>
            </a:extLst>
          </p:cNvPr>
          <p:cNvSpPr txBox="1"/>
          <p:nvPr/>
        </p:nvSpPr>
        <p:spPr>
          <a:xfrm>
            <a:off x="5344074" y="2841915"/>
            <a:ext cx="11470812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3200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Antimicrobial Assays – Consortium Selection</a:t>
            </a:r>
          </a:p>
        </p:txBody>
      </p:sp>
    </p:spTree>
    <p:extLst>
      <p:ext uri="{BB962C8B-B14F-4D97-AF65-F5344CB8AC3E}">
        <p14:creationId xmlns:p14="http://schemas.microsoft.com/office/powerpoint/2010/main" val="218748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C4B1-F078-2B49-BF3F-FBC90DAD3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9900"/>
            <a:ext cx="21417010" cy="1968500"/>
          </a:xfrm>
        </p:spPr>
        <p:txBody>
          <a:bodyPr/>
          <a:lstStyle/>
          <a:p>
            <a:r>
              <a:rPr lang="en-US" dirty="0"/>
              <a:t>The vaginal microbiome</a:t>
            </a:r>
          </a:p>
        </p:txBody>
      </p:sp>
      <p:sp>
        <p:nvSpPr>
          <p:cNvPr id="3" name="In reproductive age women, Lactobacillus spp. are often characteristic of an optimal vaginal microbiota">
            <a:extLst>
              <a:ext uri="{FF2B5EF4-FFF2-40B4-BE49-F238E27FC236}">
                <a16:creationId xmlns:a16="http://schemas.microsoft.com/office/drawing/2014/main" id="{078294A2-964D-674D-81B1-578A63D9900C}"/>
              </a:ext>
            </a:extLst>
          </p:cNvPr>
          <p:cNvSpPr txBox="1"/>
          <p:nvPr/>
        </p:nvSpPr>
        <p:spPr>
          <a:xfrm>
            <a:off x="340119" y="3898393"/>
            <a:ext cx="22143691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768096" lvl="3" algn="l" defTabSz="914400"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sz="4800" dirty="0">
                <a:solidFill>
                  <a:schemeClr val="bg1">
                    <a:lumMod val="50000"/>
                  </a:schemeClr>
                </a:solidFill>
              </a:rPr>
              <a:t>In reproductive age women,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high abundance of </a:t>
            </a:r>
            <a:r>
              <a:rPr sz="4800" i="1" dirty="0">
                <a:solidFill>
                  <a:schemeClr val="bg1">
                    <a:lumMod val="50000"/>
                  </a:schemeClr>
                </a:solidFill>
              </a:rPr>
              <a:t>Lactobacillus</a:t>
            </a:r>
            <a:r>
              <a:rPr sz="4800" dirty="0">
                <a:solidFill>
                  <a:schemeClr val="bg1">
                    <a:lumMod val="50000"/>
                  </a:schemeClr>
                </a:solidFill>
              </a:rPr>
              <a:t> spp. are often characteristic of an optimal vaginal microbiota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. A feature unique to human as no other mammals carry </a:t>
            </a:r>
            <a:r>
              <a:rPr lang="en-US" sz="4800" i="1" dirty="0">
                <a:solidFill>
                  <a:schemeClr val="bg1">
                    <a:lumMod val="50000"/>
                  </a:schemeClr>
                </a:solidFill>
              </a:rPr>
              <a:t>Lactobacillus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spp.</a:t>
            </a:r>
            <a:endParaRPr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Lactobacillus spp.  are lactic acid producers and acidify the vagina to pH &lt; 4">
            <a:extLst>
              <a:ext uri="{FF2B5EF4-FFF2-40B4-BE49-F238E27FC236}">
                <a16:creationId xmlns:a16="http://schemas.microsoft.com/office/drawing/2014/main" id="{D172E1DB-F7CA-ED41-BF0B-C10A37E847C7}"/>
              </a:ext>
            </a:extLst>
          </p:cNvPr>
          <p:cNvSpPr txBox="1"/>
          <p:nvPr/>
        </p:nvSpPr>
        <p:spPr>
          <a:xfrm>
            <a:off x="312272" y="7553667"/>
            <a:ext cx="22143691" cy="564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768096" lvl="3" algn="l" defTabSz="914400">
              <a:lnSpc>
                <a:spcPts val="3400"/>
              </a:lnSpc>
              <a:spcBef>
                <a:spcPts val="300"/>
              </a:spcBef>
              <a:buClr>
                <a:srgbClr val="FFD901"/>
              </a:buClr>
              <a:buSzPct val="125000"/>
              <a:defRPr sz="2600" i="1">
                <a:uFill>
                  <a:solidFill>
                    <a:srgbClr val="FFFFFF"/>
                  </a:solidFill>
                </a:uFill>
              </a:defRPr>
            </a:pPr>
            <a:r>
              <a:rPr sz="4800" dirty="0">
                <a:solidFill>
                  <a:schemeClr val="bg1">
                    <a:lumMod val="50000"/>
                  </a:schemeClr>
                </a:solidFill>
              </a:rPr>
              <a:t>Lactobacillus </a:t>
            </a:r>
            <a:r>
              <a:rPr sz="4800" i="0" dirty="0">
                <a:solidFill>
                  <a:schemeClr val="bg1">
                    <a:lumMod val="50000"/>
                  </a:schemeClr>
                </a:solidFill>
              </a:rPr>
              <a:t>spp. are lactic acid producers and acidify the vagina to pH &lt; 4</a:t>
            </a:r>
            <a:endParaRPr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An acidic environment is thought to restrict the growth of non-indigenous microbes">
            <a:extLst>
              <a:ext uri="{FF2B5EF4-FFF2-40B4-BE49-F238E27FC236}">
                <a16:creationId xmlns:a16="http://schemas.microsoft.com/office/drawing/2014/main" id="{77692388-D1B9-B049-AD8D-3FB7F970CA6A}"/>
              </a:ext>
            </a:extLst>
          </p:cNvPr>
          <p:cNvSpPr txBox="1"/>
          <p:nvPr/>
        </p:nvSpPr>
        <p:spPr>
          <a:xfrm>
            <a:off x="312272" y="9454808"/>
            <a:ext cx="23377068" cy="562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768096" lvl="3" algn="l" defTabSz="914400">
              <a:lnSpc>
                <a:spcPts val="3400"/>
              </a:lnSpc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sz="4800" dirty="0">
                <a:solidFill>
                  <a:schemeClr val="bg1">
                    <a:lumMod val="50000"/>
                  </a:schemeClr>
                </a:solidFill>
              </a:rPr>
              <a:t>An acidic environment is thought to restrict the growth of non-indigenous microbes </a:t>
            </a:r>
          </a:p>
        </p:txBody>
      </p:sp>
      <p:sp>
        <p:nvSpPr>
          <p:cNvPr id="6" name="An acidic environment is thought to restrict the growth of non-indigenous microbes">
            <a:extLst>
              <a:ext uri="{FF2B5EF4-FFF2-40B4-BE49-F238E27FC236}">
                <a16:creationId xmlns:a16="http://schemas.microsoft.com/office/drawing/2014/main" id="{B0021226-DF0A-15ED-F2E6-2B9DA8C496D2}"/>
              </a:ext>
            </a:extLst>
          </p:cNvPr>
          <p:cNvSpPr txBox="1"/>
          <p:nvPr/>
        </p:nvSpPr>
        <p:spPr>
          <a:xfrm>
            <a:off x="312272" y="10685091"/>
            <a:ext cx="23377068" cy="207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768096" lvl="3" algn="l" defTabSz="914400"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Changing environment throughout a women’s lifespan - microbiota changes accordingly</a:t>
            </a:r>
          </a:p>
          <a:p>
            <a:pPr marL="768096" lvl="3" algn="l" defTabSz="914400">
              <a:lnSpc>
                <a:spcPts val="3400"/>
              </a:lnSpc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07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ginal community composition and structure">
            <a:extLst>
              <a:ext uri="{FF2B5EF4-FFF2-40B4-BE49-F238E27FC236}">
                <a16:creationId xmlns:a16="http://schemas.microsoft.com/office/drawing/2014/main" id="{E9EA7C6F-399D-2067-CC10-84266C874287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dirty="0"/>
              <a:t>Manufacturing a microbiota-informed live biotherapeutics </a:t>
            </a:r>
          </a:p>
        </p:txBody>
      </p:sp>
      <p:pic>
        <p:nvPicPr>
          <p:cNvPr id="7" name="Picture 6" descr="A group of pills on a black surface&#10;&#10;Description automatically generated">
            <a:extLst>
              <a:ext uri="{FF2B5EF4-FFF2-40B4-BE49-F238E27FC236}">
                <a16:creationId xmlns:a16="http://schemas.microsoft.com/office/drawing/2014/main" id="{6BA44251-FDD7-28FE-9B5F-3D35F680A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30" y="3092043"/>
            <a:ext cx="4279899" cy="4294118"/>
          </a:xfrm>
          <a:prstGeom prst="rect">
            <a:avLst/>
          </a:prstGeom>
        </p:spPr>
      </p:pic>
      <p:pic>
        <p:nvPicPr>
          <p:cNvPr id="6" name="Picture 5" descr="A box with small round objects inside&#10;&#10;Description automatically generated">
            <a:extLst>
              <a:ext uri="{FF2B5EF4-FFF2-40B4-BE49-F238E27FC236}">
                <a16:creationId xmlns:a16="http://schemas.microsoft.com/office/drawing/2014/main" id="{273572E0-BE63-F73A-D440-711EF67C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79" y="3092043"/>
            <a:ext cx="5725491" cy="4294118"/>
          </a:xfrm>
          <a:prstGeom prst="rect">
            <a:avLst/>
          </a:prstGeom>
        </p:spPr>
      </p:pic>
      <p:pic>
        <p:nvPicPr>
          <p:cNvPr id="9" name="Picture 8" descr="A white box with pills inside&#10;&#10;Description automatically generated">
            <a:extLst>
              <a:ext uri="{FF2B5EF4-FFF2-40B4-BE49-F238E27FC236}">
                <a16:creationId xmlns:a16="http://schemas.microsoft.com/office/drawing/2014/main" id="{AA8019E8-F60C-C749-1192-ADBC6BD5C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29" y="7505700"/>
            <a:ext cx="4279900" cy="5740400"/>
          </a:xfrm>
          <a:prstGeom prst="rect">
            <a:avLst/>
          </a:prstGeom>
        </p:spPr>
      </p:pic>
      <p:sp>
        <p:nvSpPr>
          <p:cNvPr id="11" name="In reproductive age women, Lactobacillus spp. are often characteristic of an optimal vaginal microbiota">
            <a:extLst>
              <a:ext uri="{FF2B5EF4-FFF2-40B4-BE49-F238E27FC236}">
                <a16:creationId xmlns:a16="http://schemas.microsoft.com/office/drawing/2014/main" id="{6DB6D0A0-F0BC-FC2A-ED90-1C431D93086F}"/>
              </a:ext>
            </a:extLst>
          </p:cNvPr>
          <p:cNvSpPr txBox="1"/>
          <p:nvPr/>
        </p:nvSpPr>
        <p:spPr>
          <a:xfrm>
            <a:off x="11717353" y="3804686"/>
            <a:ext cx="12386948" cy="901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768096" lvl="3" algn="l" defTabSz="914400">
              <a:lnSpc>
                <a:spcPct val="150000"/>
              </a:lnSpc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Two cGMP formulations have been manufactured: </a:t>
            </a:r>
          </a:p>
          <a:p>
            <a:pPr marL="768096" lvl="3" algn="l" defTabSz="914400">
              <a:lnSpc>
                <a:spcPct val="150000"/>
              </a:lnSpc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A 6-strain (LC106) and a 15-strain (LC115) formulations:</a:t>
            </a:r>
          </a:p>
          <a:p>
            <a:pPr marL="768096" lvl="3" algn="l" defTabSz="914400">
              <a:lnSpc>
                <a:spcPct val="150000"/>
              </a:lnSpc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		1 g mucoadhesive pills</a:t>
            </a:r>
          </a:p>
          <a:p>
            <a:pPr marL="768096" lvl="3" algn="l" defTabSz="914400">
              <a:lnSpc>
                <a:spcPct val="150000"/>
              </a:lnSpc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		Disintegration time is 5-6 hours</a:t>
            </a:r>
          </a:p>
          <a:p>
            <a:pPr marL="768096" lvl="3" algn="l" defTabSz="914400">
              <a:lnSpc>
                <a:spcPct val="150000"/>
              </a:lnSpc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		Packaged into blister packs </a:t>
            </a:r>
          </a:p>
          <a:p>
            <a:pPr marL="768096" lvl="3" algn="l" defTabSz="914400">
              <a:lnSpc>
                <a:spcPct val="150000"/>
              </a:lnSpc>
              <a:spcBef>
                <a:spcPts val="300"/>
              </a:spcBef>
              <a:buClr>
                <a:srgbClr val="FFD901"/>
              </a:buClr>
              <a:buSzPct val="125000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		Delivered with an applicators</a:t>
            </a:r>
          </a:p>
        </p:txBody>
      </p:sp>
    </p:spTree>
    <p:extLst>
      <p:ext uri="{BB962C8B-B14F-4D97-AF65-F5344CB8AC3E}">
        <p14:creationId xmlns:p14="http://schemas.microsoft.com/office/powerpoint/2010/main" val="2371145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women looking up&#10;&#10;Description automatically generated">
            <a:extLst>
              <a:ext uri="{FF2B5EF4-FFF2-40B4-BE49-F238E27FC236}">
                <a16:creationId xmlns:a16="http://schemas.microsoft.com/office/drawing/2014/main" id="{DF858633-83A3-CFDD-0C7F-18CD4BE13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46" y="3274915"/>
            <a:ext cx="15544800" cy="8698408"/>
          </a:xfrm>
          <a:prstGeom prst="rect">
            <a:avLst/>
          </a:prstGeom>
        </p:spPr>
      </p:pic>
      <p:sp>
        <p:nvSpPr>
          <p:cNvPr id="9" name="Vaginal community composition and structure">
            <a:extLst>
              <a:ext uri="{FF2B5EF4-FFF2-40B4-BE49-F238E27FC236}">
                <a16:creationId xmlns:a16="http://schemas.microsoft.com/office/drawing/2014/main" id="{5B7C2332-117A-5121-0D48-94BD27C9B971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dirty="0"/>
              <a:t>Clinical Trial for the Prevention of Recurrent Bacterial Vaginosis </a:t>
            </a:r>
          </a:p>
        </p:txBody>
      </p:sp>
    </p:spTree>
    <p:extLst>
      <p:ext uri="{BB962C8B-B14F-4D97-AF65-F5344CB8AC3E}">
        <p14:creationId xmlns:p14="http://schemas.microsoft.com/office/powerpoint/2010/main" val="3992035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ginal community composition and structure">
            <a:extLst>
              <a:ext uri="{FF2B5EF4-FFF2-40B4-BE49-F238E27FC236}">
                <a16:creationId xmlns:a16="http://schemas.microsoft.com/office/drawing/2014/main" id="{E9EA7C6F-399D-2067-CC10-84266C874287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dirty="0"/>
              <a:t>VIBRANT Clinical Trial Design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B8ADABD-0E6C-90FA-79C3-ABD3EEC1F588}"/>
              </a:ext>
            </a:extLst>
          </p:cNvPr>
          <p:cNvGrpSpPr/>
          <p:nvPr/>
        </p:nvGrpSpPr>
        <p:grpSpPr>
          <a:xfrm>
            <a:off x="2862764" y="3210418"/>
            <a:ext cx="18658472" cy="10035682"/>
            <a:chOff x="307446" y="603610"/>
            <a:chExt cx="23769108" cy="127844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D76E3E-D872-E03D-E78E-A5FF68D3CF19}"/>
                </a:ext>
              </a:extLst>
            </p:cNvPr>
            <p:cNvSpPr txBox="1"/>
            <p:nvPr/>
          </p:nvSpPr>
          <p:spPr>
            <a:xfrm>
              <a:off x="622951" y="4754105"/>
              <a:ext cx="2635825" cy="74494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prstClr val="black"/>
                  </a:solidFill>
                  <a:latin typeface="Calibri" panose="020F0502020204030204"/>
                </a:rPr>
                <a:t>LC-106</a:t>
              </a: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445E525E-C893-EFBE-732C-6AA84ABCB43D}"/>
                </a:ext>
              </a:extLst>
            </p:cNvPr>
            <p:cNvSpPr/>
            <p:nvPr/>
          </p:nvSpPr>
          <p:spPr>
            <a:xfrm>
              <a:off x="3569840" y="4599911"/>
              <a:ext cx="2560320" cy="116955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white"/>
                  </a:solidFill>
                  <a:latin typeface="Calibri" panose="020F0502020204030204"/>
                </a:rPr>
                <a:t>ABX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C84F8B7B-F680-E6E8-88BD-18BE1E4D7BA0}"/>
                </a:ext>
              </a:extLst>
            </p:cNvPr>
            <p:cNvSpPr/>
            <p:nvPr/>
          </p:nvSpPr>
          <p:spPr>
            <a:xfrm>
              <a:off x="6375138" y="4544962"/>
              <a:ext cx="2560320" cy="14277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Daily 7d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EC441668-DA49-E503-8DB4-3A6203B1B7B9}"/>
                </a:ext>
              </a:extLst>
            </p:cNvPr>
            <p:cNvSpPr/>
            <p:nvPr/>
          </p:nvSpPr>
          <p:spPr>
            <a:xfrm>
              <a:off x="9096664" y="4640876"/>
              <a:ext cx="6949440" cy="139952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Off product follow-up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B6B672-7F0E-D67C-605D-66729F20B75B}"/>
                </a:ext>
              </a:extLst>
            </p:cNvPr>
            <p:cNvSpPr txBox="1"/>
            <p:nvPr/>
          </p:nvSpPr>
          <p:spPr>
            <a:xfrm>
              <a:off x="622954" y="10648369"/>
              <a:ext cx="2635825" cy="7449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prstClr val="black"/>
                  </a:solidFill>
                  <a:latin typeface="Calibri" panose="020F0502020204030204"/>
                </a:rPr>
                <a:t>LC-115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7055644C-F120-EF5E-F560-54D534D5F0C6}"/>
                </a:ext>
              </a:extLst>
            </p:cNvPr>
            <p:cNvSpPr/>
            <p:nvPr/>
          </p:nvSpPr>
          <p:spPr>
            <a:xfrm>
              <a:off x="3569840" y="10494175"/>
              <a:ext cx="2560320" cy="116955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white"/>
                  </a:solidFill>
                  <a:latin typeface="Calibri" panose="020F0502020204030204"/>
                </a:rPr>
                <a:t>ABX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EA785CF-4390-DB20-2E84-3197F1FDA752}"/>
                </a:ext>
              </a:extLst>
            </p:cNvPr>
            <p:cNvSpPr/>
            <p:nvPr/>
          </p:nvSpPr>
          <p:spPr>
            <a:xfrm>
              <a:off x="6375140" y="10439226"/>
              <a:ext cx="2560320" cy="1427700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Daily 7d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42E1D83-50FD-12EC-2C7F-E8A6BAFD26D4}"/>
                </a:ext>
              </a:extLst>
            </p:cNvPr>
            <p:cNvSpPr/>
            <p:nvPr/>
          </p:nvSpPr>
          <p:spPr>
            <a:xfrm>
              <a:off x="9096664" y="10535140"/>
              <a:ext cx="6949440" cy="139952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Off product follow-up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37A603-12E0-5448-A7E7-CED2F2357E1C}"/>
                </a:ext>
              </a:extLst>
            </p:cNvPr>
            <p:cNvSpPr txBox="1"/>
            <p:nvPr/>
          </p:nvSpPr>
          <p:spPr>
            <a:xfrm>
              <a:off x="620959" y="2866380"/>
              <a:ext cx="2635828" cy="74494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prstClr val="black"/>
                  </a:solidFill>
                  <a:latin typeface="Calibri" panose="020F0502020204030204"/>
                </a:rPr>
                <a:t>Placebo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6AAE109A-C36B-96E1-F8A4-4082565D27F4}"/>
                </a:ext>
              </a:extLst>
            </p:cNvPr>
            <p:cNvSpPr/>
            <p:nvPr/>
          </p:nvSpPr>
          <p:spPr>
            <a:xfrm>
              <a:off x="6334800" y="2657238"/>
              <a:ext cx="2560320" cy="142770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Daily 7d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2DE8252D-A8E6-D9DA-40FD-86BEA37D96F3}"/>
                </a:ext>
              </a:extLst>
            </p:cNvPr>
            <p:cNvSpPr/>
            <p:nvPr/>
          </p:nvSpPr>
          <p:spPr>
            <a:xfrm>
              <a:off x="3569840" y="2712187"/>
              <a:ext cx="2560320" cy="116955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white"/>
                  </a:solidFill>
                  <a:latin typeface="Calibri" panose="020F0502020204030204"/>
                </a:rPr>
                <a:t>ABX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6967F65C-3F39-0906-D837-4C13139B9336}"/>
                </a:ext>
              </a:extLst>
            </p:cNvPr>
            <p:cNvSpPr/>
            <p:nvPr/>
          </p:nvSpPr>
          <p:spPr>
            <a:xfrm>
              <a:off x="9096664" y="2753152"/>
              <a:ext cx="6949440" cy="139952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Off product follow-up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A881A1-1B68-D82B-D8B5-733E137760D6}"/>
                </a:ext>
              </a:extLst>
            </p:cNvPr>
            <p:cNvSpPr txBox="1"/>
            <p:nvPr/>
          </p:nvSpPr>
          <p:spPr>
            <a:xfrm>
              <a:off x="609163" y="6509451"/>
              <a:ext cx="2635825" cy="74494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prstClr val="black"/>
                  </a:solidFill>
                  <a:latin typeface="Calibri" panose="020F0502020204030204"/>
                </a:rPr>
                <a:t>LC-106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92AF4CA1-81B1-51F6-7C68-10D4EA81C8A3}"/>
                </a:ext>
              </a:extLst>
            </p:cNvPr>
            <p:cNvSpPr/>
            <p:nvPr/>
          </p:nvSpPr>
          <p:spPr>
            <a:xfrm>
              <a:off x="3569840" y="6355257"/>
              <a:ext cx="2560320" cy="116955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white"/>
                  </a:solidFill>
                  <a:latin typeface="Calibri" panose="020F0502020204030204"/>
                </a:rPr>
                <a:t>ABX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E187334-19E0-F44C-B0E2-765A65701837}"/>
                </a:ext>
              </a:extLst>
            </p:cNvPr>
            <p:cNvSpPr/>
            <p:nvPr/>
          </p:nvSpPr>
          <p:spPr>
            <a:xfrm>
              <a:off x="6423456" y="6300308"/>
              <a:ext cx="2560320" cy="1427700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4d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AA903931-B7B1-C765-8C66-4DCFC46B7CAA}"/>
                </a:ext>
              </a:extLst>
            </p:cNvPr>
            <p:cNvSpPr/>
            <p:nvPr/>
          </p:nvSpPr>
          <p:spPr>
            <a:xfrm>
              <a:off x="9096664" y="6396222"/>
              <a:ext cx="6949440" cy="139952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Off product follow-up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B3DB7C-0393-F608-1771-171DCE43EDF2}"/>
                </a:ext>
              </a:extLst>
            </p:cNvPr>
            <p:cNvSpPr txBox="1"/>
            <p:nvPr/>
          </p:nvSpPr>
          <p:spPr>
            <a:xfrm>
              <a:off x="609163" y="8256741"/>
              <a:ext cx="2635828" cy="74494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prstClr val="black"/>
                  </a:solidFill>
                  <a:latin typeface="Calibri" panose="020F0502020204030204"/>
                </a:rPr>
                <a:t>LC-106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B5A1E17-9EFE-1363-60C9-BC97F6BF3488}"/>
                </a:ext>
              </a:extLst>
            </p:cNvPr>
            <p:cNvSpPr/>
            <p:nvPr/>
          </p:nvSpPr>
          <p:spPr>
            <a:xfrm>
              <a:off x="3569840" y="7871673"/>
              <a:ext cx="2560320" cy="116955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white"/>
                  </a:solidFill>
                  <a:latin typeface="Calibri" panose="020F0502020204030204"/>
                </a:rPr>
                <a:t>ABX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22249998-28FA-D69E-4B32-BA4318E49A69}"/>
                </a:ext>
              </a:extLst>
            </p:cNvPr>
            <p:cNvSpPr/>
            <p:nvPr/>
          </p:nvSpPr>
          <p:spPr>
            <a:xfrm>
              <a:off x="4534196" y="8459096"/>
              <a:ext cx="2450592" cy="14277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Daily 7d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9E04F810-7865-FAEA-3D36-F5D3109FA1AD}"/>
                </a:ext>
              </a:extLst>
            </p:cNvPr>
            <p:cNvSpPr/>
            <p:nvPr/>
          </p:nvSpPr>
          <p:spPr>
            <a:xfrm>
              <a:off x="9096662" y="8143512"/>
              <a:ext cx="6949440" cy="139952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Off product follow-up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715CE2-BB01-2291-7EC3-A8DFA5A6903D}"/>
                </a:ext>
              </a:extLst>
            </p:cNvPr>
            <p:cNvSpPr txBox="1"/>
            <p:nvPr/>
          </p:nvSpPr>
          <p:spPr>
            <a:xfrm>
              <a:off x="2841499" y="12218558"/>
              <a:ext cx="10132350" cy="1058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= in person weekly visit with swabs, menstrual cup sampling, questionnaires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A405EC-A3E2-4C3A-E5B9-05FF10B1A759}"/>
                </a:ext>
              </a:extLst>
            </p:cNvPr>
            <p:cNvSpPr txBox="1"/>
            <p:nvPr/>
          </p:nvSpPr>
          <p:spPr>
            <a:xfrm>
              <a:off x="14561149" y="12369011"/>
              <a:ext cx="7747593" cy="588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= daily home swabs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7B505C-1941-89BD-E561-B16480BCE6F5}"/>
                </a:ext>
              </a:extLst>
            </p:cNvPr>
            <p:cNvSpPr/>
            <p:nvPr/>
          </p:nvSpPr>
          <p:spPr>
            <a:xfrm>
              <a:off x="6423456" y="6637097"/>
              <a:ext cx="860556" cy="7541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3d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E0DE87-E6B3-D50E-4F7F-C5D83ECF9EAC}"/>
                </a:ext>
              </a:extLst>
            </p:cNvPr>
            <p:cNvGrpSpPr/>
            <p:nvPr/>
          </p:nvGrpSpPr>
          <p:grpSpPr>
            <a:xfrm>
              <a:off x="307446" y="603610"/>
              <a:ext cx="23769108" cy="1427700"/>
              <a:chOff x="153723" y="301805"/>
              <a:chExt cx="11884554" cy="71385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4364C08-4BD2-8585-C6B4-8A91B7159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085" y="604176"/>
                <a:ext cx="1075673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39CB10C-5BE0-FEC6-7450-F118223C689F}"/>
                  </a:ext>
                </a:extLst>
              </p:cNvPr>
              <p:cNvSpPr/>
              <p:nvPr/>
            </p:nvSpPr>
            <p:spPr>
              <a:xfrm>
                <a:off x="153723" y="301805"/>
                <a:ext cx="1131329" cy="60474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 panose="020F0502020204030204"/>
                  </a:rPr>
                  <a:t>Screening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7B53D89-5132-3E0E-A44B-E0DEA28F8F19}"/>
                  </a:ext>
                </a:extLst>
              </p:cNvPr>
              <p:cNvSpPr/>
              <p:nvPr/>
            </p:nvSpPr>
            <p:spPr>
              <a:xfrm>
                <a:off x="2819510" y="301805"/>
                <a:ext cx="729945" cy="7138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prstClr val="white"/>
                    </a:solidFill>
                    <a:latin typeface="Calibri" panose="020F0502020204030204"/>
                  </a:rPr>
                  <a:t>1w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93956F1-9D44-A103-AA6E-B1ADDF62583B}"/>
                  </a:ext>
                </a:extLst>
              </p:cNvPr>
              <p:cNvSpPr/>
              <p:nvPr/>
            </p:nvSpPr>
            <p:spPr>
              <a:xfrm>
                <a:off x="1597038" y="301805"/>
                <a:ext cx="729945" cy="7138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prstClr val="white"/>
                    </a:solidFill>
                    <a:latin typeface="Calibri" panose="020F0502020204030204"/>
                  </a:rPr>
                  <a:t>0d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D23086B-DAEB-FF86-4883-F9A71C4097E3}"/>
                  </a:ext>
                </a:extLst>
              </p:cNvPr>
              <p:cNvSpPr/>
              <p:nvPr/>
            </p:nvSpPr>
            <p:spPr>
              <a:xfrm>
                <a:off x="4041982" y="301805"/>
                <a:ext cx="729945" cy="7138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prstClr val="white"/>
                    </a:solidFill>
                    <a:latin typeface="Calibri" panose="020F0502020204030204"/>
                  </a:rPr>
                  <a:t>2w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B804746-C0AD-C589-FD45-1BE5A5365C49}"/>
                  </a:ext>
                </a:extLst>
              </p:cNvPr>
              <p:cNvSpPr/>
              <p:nvPr/>
            </p:nvSpPr>
            <p:spPr>
              <a:xfrm>
                <a:off x="7709400" y="301805"/>
                <a:ext cx="706353" cy="7138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prstClr val="white"/>
                    </a:solidFill>
                    <a:latin typeface="Calibri" panose="020F0502020204030204"/>
                  </a:rPr>
                  <a:t>5w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D85871-ACEC-72EF-9574-D76303C1B665}"/>
                  </a:ext>
                </a:extLst>
              </p:cNvPr>
              <p:cNvSpPr/>
              <p:nvPr/>
            </p:nvSpPr>
            <p:spPr>
              <a:xfrm>
                <a:off x="6120115" y="467053"/>
                <a:ext cx="277710" cy="27424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1BC42A7-47E2-3A2F-2A3C-ED9E137D6723}"/>
                  </a:ext>
                </a:extLst>
              </p:cNvPr>
              <p:cNvSpPr/>
              <p:nvPr/>
            </p:nvSpPr>
            <p:spPr>
              <a:xfrm>
                <a:off x="2452698" y="467053"/>
                <a:ext cx="249805" cy="27424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6A6874C-4DA9-8005-1DF3-5DBD93C3937C}"/>
                  </a:ext>
                </a:extLst>
              </p:cNvPr>
              <p:cNvSpPr/>
              <p:nvPr/>
            </p:nvSpPr>
            <p:spPr>
              <a:xfrm>
                <a:off x="3675170" y="467053"/>
                <a:ext cx="277711" cy="27424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F2D2222-774A-A2A0-1098-C3DC43A040AE}"/>
                  </a:ext>
                </a:extLst>
              </p:cNvPr>
              <p:cNvSpPr/>
              <p:nvPr/>
            </p:nvSpPr>
            <p:spPr>
              <a:xfrm>
                <a:off x="4897642" y="467053"/>
                <a:ext cx="249805" cy="27424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A022D0A-973A-5CF9-AD8B-9EF2FE451F40}"/>
                  </a:ext>
                </a:extLst>
              </p:cNvPr>
              <p:cNvSpPr/>
              <p:nvPr/>
            </p:nvSpPr>
            <p:spPr>
              <a:xfrm>
                <a:off x="7342587" y="467053"/>
                <a:ext cx="249804" cy="27424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8EE89C-CA45-735E-FABF-481B8DD4E771}"/>
                  </a:ext>
                </a:extLst>
              </p:cNvPr>
              <p:cNvSpPr/>
              <p:nvPr/>
            </p:nvSpPr>
            <p:spPr>
              <a:xfrm>
                <a:off x="5264454" y="301805"/>
                <a:ext cx="729946" cy="7138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prstClr val="white"/>
                    </a:solidFill>
                    <a:latin typeface="Calibri" panose="020F0502020204030204"/>
                  </a:rPr>
                  <a:t>3w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52073DF-0BA9-5C40-579D-64FE444736C6}"/>
                  </a:ext>
                </a:extLst>
              </p:cNvPr>
              <p:cNvSpPr/>
              <p:nvPr/>
            </p:nvSpPr>
            <p:spPr>
              <a:xfrm>
                <a:off x="6486926" y="301805"/>
                <a:ext cx="729948" cy="7138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prstClr val="white"/>
                    </a:solidFill>
                    <a:latin typeface="Calibri" panose="020F0502020204030204"/>
                  </a:rPr>
                  <a:t>4w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AF00ECB-2581-CC2C-8536-DC7343225073}"/>
                  </a:ext>
                </a:extLst>
              </p:cNvPr>
              <p:cNvSpPr/>
              <p:nvPr/>
            </p:nvSpPr>
            <p:spPr>
              <a:xfrm>
                <a:off x="11214915" y="301805"/>
                <a:ext cx="823362" cy="7138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prstClr val="white"/>
                    </a:solidFill>
                    <a:latin typeface="Calibri" panose="020F0502020204030204"/>
                  </a:rPr>
                  <a:t>12w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C7EA296-E7BF-816A-674F-C497AAA45E51}"/>
                  </a:ext>
                </a:extLst>
              </p:cNvPr>
              <p:cNvSpPr/>
              <p:nvPr/>
            </p:nvSpPr>
            <p:spPr>
              <a:xfrm>
                <a:off x="8888189" y="301805"/>
                <a:ext cx="684789" cy="7138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prstClr val="white"/>
                    </a:solidFill>
                    <a:latin typeface="Calibri" panose="020F0502020204030204"/>
                  </a:rPr>
                  <a:t>7w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F78F1B0-5BB1-EFC7-5C80-53B8B031DD23}"/>
                  </a:ext>
                </a:extLst>
              </p:cNvPr>
              <p:cNvSpPr/>
              <p:nvPr/>
            </p:nvSpPr>
            <p:spPr>
              <a:xfrm>
                <a:off x="10065505" y="301805"/>
                <a:ext cx="684789" cy="7138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solidFill>
                      <a:prstClr val="white"/>
                    </a:solidFill>
                    <a:latin typeface="Calibri" panose="020F0502020204030204"/>
                  </a:rPr>
                  <a:t>9w</a:t>
                </a: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EBACBCB-BE39-564B-EA65-03CD0D1F6DB4}"/>
                </a:ext>
              </a:extLst>
            </p:cNvPr>
            <p:cNvSpPr/>
            <p:nvPr/>
          </p:nvSpPr>
          <p:spPr>
            <a:xfrm>
              <a:off x="13990671" y="12433539"/>
              <a:ext cx="570478" cy="54849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E363AFC-5E5A-2EB1-F249-0B78C55212CF}"/>
                </a:ext>
              </a:extLst>
            </p:cNvPr>
            <p:cNvSpPr/>
            <p:nvPr/>
          </p:nvSpPr>
          <p:spPr>
            <a:xfrm>
              <a:off x="1286936" y="11928387"/>
              <a:ext cx="1554564" cy="145972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85CD4C5C-E341-E4AD-C675-AD746E7393C3}"/>
                </a:ext>
              </a:extLst>
            </p:cNvPr>
            <p:cNvSpPr/>
            <p:nvPr/>
          </p:nvSpPr>
          <p:spPr>
            <a:xfrm>
              <a:off x="16194154" y="4624321"/>
              <a:ext cx="7273476" cy="1459718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Extended follow-up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3BEB7F1D-0219-8734-2255-20B32AC8F592}"/>
                </a:ext>
              </a:extLst>
            </p:cNvPr>
            <p:cNvSpPr/>
            <p:nvPr/>
          </p:nvSpPr>
          <p:spPr>
            <a:xfrm>
              <a:off x="16194154" y="10518585"/>
              <a:ext cx="7273476" cy="1459718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Extended follow-up</a:t>
              </a: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65D26555-E68F-9288-CB40-BB1C50DBE589}"/>
                </a:ext>
              </a:extLst>
            </p:cNvPr>
            <p:cNvSpPr/>
            <p:nvPr/>
          </p:nvSpPr>
          <p:spPr>
            <a:xfrm>
              <a:off x="16194154" y="2736597"/>
              <a:ext cx="7273476" cy="1459718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Extended follow-up</a:t>
              </a: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A33B53B9-18A6-685D-0C87-1898AD6C4ADF}"/>
                </a:ext>
              </a:extLst>
            </p:cNvPr>
            <p:cNvSpPr/>
            <p:nvPr/>
          </p:nvSpPr>
          <p:spPr>
            <a:xfrm>
              <a:off x="16194154" y="6379667"/>
              <a:ext cx="7273476" cy="1459718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Extended follow-up</a:t>
              </a:r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C66FDA9D-81DE-5219-179D-944AD3F51BB1}"/>
                </a:ext>
              </a:extLst>
            </p:cNvPr>
            <p:cNvSpPr/>
            <p:nvPr/>
          </p:nvSpPr>
          <p:spPr>
            <a:xfrm>
              <a:off x="16194152" y="8126957"/>
              <a:ext cx="7273476" cy="1459718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prstClr val="black"/>
                  </a:solidFill>
                  <a:latin typeface="Calibri" panose="020F0502020204030204"/>
                </a:rPr>
                <a:t>Extended follow-up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D785F2-49EE-B6CE-CCD4-DFD9DC1DCA66}"/>
                </a:ext>
              </a:extLst>
            </p:cNvPr>
            <p:cNvCxnSpPr/>
            <p:nvPr/>
          </p:nvCxnSpPr>
          <p:spPr>
            <a:xfrm>
              <a:off x="16069600" y="2389042"/>
              <a:ext cx="0" cy="936738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 descr="A pink and black logo&#10;&#10;Description automatically generated">
            <a:extLst>
              <a:ext uri="{FF2B5EF4-FFF2-40B4-BE49-F238E27FC236}">
                <a16:creationId xmlns:a16="http://schemas.microsoft.com/office/drawing/2014/main" id="{7AF49105-01FF-E135-CECF-0F1832CD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487" y="-426835"/>
            <a:ext cx="6520786" cy="36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6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ginal community composition and structure">
            <a:extLst>
              <a:ext uri="{FF2B5EF4-FFF2-40B4-BE49-F238E27FC236}">
                <a16:creationId xmlns:a16="http://schemas.microsoft.com/office/drawing/2014/main" id="{E9EA7C6F-399D-2067-CC10-84266C874287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dirty="0"/>
              <a:t>VIBRANT Clinical Trial Sites</a:t>
            </a:r>
          </a:p>
        </p:txBody>
      </p:sp>
      <p:pic>
        <p:nvPicPr>
          <p:cNvPr id="64" name="Bill_&amp;_Melinda_Gates_Foundation_logo.svg.png" descr="Bill_&amp;_Melinda_Gates_Foundation_logo.svg.png">
            <a:extLst>
              <a:ext uri="{FF2B5EF4-FFF2-40B4-BE49-F238E27FC236}">
                <a16:creationId xmlns:a16="http://schemas.microsoft.com/office/drawing/2014/main" id="{9EE2E336-880F-A384-DACF-BA2E5C247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986" y="11447426"/>
            <a:ext cx="5227829" cy="105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pink and black logo&#10;&#10;Description automatically generated">
            <a:extLst>
              <a:ext uri="{FF2B5EF4-FFF2-40B4-BE49-F238E27FC236}">
                <a16:creationId xmlns:a16="http://schemas.microsoft.com/office/drawing/2014/main" id="{F1FEBBFD-DD6A-C667-0FF2-5A3A9FACE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487" y="-426835"/>
            <a:ext cx="6520786" cy="3648838"/>
          </a:xfrm>
          <a:prstGeom prst="rect">
            <a:avLst/>
          </a:prstGeom>
        </p:spPr>
      </p:pic>
      <p:pic>
        <p:nvPicPr>
          <p:cNvPr id="18" name="Picture 2" descr="World Blank Map Pdf Within Maps Of The Besttabletfor Me And | World map  printable, World map outline, World map coloring page">
            <a:extLst>
              <a:ext uri="{FF2B5EF4-FFF2-40B4-BE49-F238E27FC236}">
                <a16:creationId xmlns:a16="http://schemas.microsoft.com/office/drawing/2014/main" id="{ACC5562F-BD37-D589-1E28-FC260A3B2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936" y="3352800"/>
            <a:ext cx="15692376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E107ECC-7C4C-82E0-B6F3-800503306138}"/>
              </a:ext>
            </a:extLst>
          </p:cNvPr>
          <p:cNvSpPr/>
          <p:nvPr/>
        </p:nvSpPr>
        <p:spPr bwMode="auto">
          <a:xfrm>
            <a:off x="8517936" y="5334000"/>
            <a:ext cx="457200" cy="4572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en-US" sz="4800" kern="1200">
              <a:latin typeface="Lucida Grande" charset="0"/>
              <a:ea typeface="ＭＳ Ｐゴシック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E7841C-C5C6-2AAA-B21B-39AA70B303CD}"/>
              </a:ext>
            </a:extLst>
          </p:cNvPr>
          <p:cNvSpPr/>
          <p:nvPr/>
        </p:nvSpPr>
        <p:spPr bwMode="auto">
          <a:xfrm>
            <a:off x="13087524" y="9144000"/>
            <a:ext cx="457200" cy="4572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en-US" sz="4800" kern="1200">
              <a:latin typeface="Lucida Grande" charset="0"/>
              <a:ea typeface="ＭＳ Ｐゴシック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331DBC-2675-B0DD-AEED-8647FD9FC5AF}"/>
              </a:ext>
            </a:extLst>
          </p:cNvPr>
          <p:cNvSpPr/>
          <p:nvPr/>
        </p:nvSpPr>
        <p:spPr bwMode="auto">
          <a:xfrm>
            <a:off x="2326870" y="5354173"/>
            <a:ext cx="3002024" cy="106680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4800" kern="1200" dirty="0">
                <a:solidFill>
                  <a:srgbClr val="FFFFFF"/>
                </a:solidFill>
                <a:latin typeface="Lucida Grande" charset="0"/>
                <a:ea typeface="ＭＳ Ｐゴシック" charset="-128"/>
              </a:rPr>
              <a:t>N = 50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D5F3A-61ED-68A7-4B0A-024DDD8828C9}"/>
              </a:ext>
            </a:extLst>
          </p:cNvPr>
          <p:cNvSpPr/>
          <p:nvPr/>
        </p:nvSpPr>
        <p:spPr bwMode="auto">
          <a:xfrm>
            <a:off x="14200300" y="8839200"/>
            <a:ext cx="3002024" cy="106680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4800" kern="1200" dirty="0">
                <a:solidFill>
                  <a:srgbClr val="FFFFFF"/>
                </a:solidFill>
                <a:latin typeface="Lucida Grande" charset="0"/>
                <a:ea typeface="ＭＳ Ｐゴシック" charset="-128"/>
              </a:rPr>
              <a:t>N = 50</a:t>
            </a:r>
          </a:p>
        </p:txBody>
      </p:sp>
      <p:pic>
        <p:nvPicPr>
          <p:cNvPr id="23" name="Picture 2" descr="Douglas Kwon | The Kwon Lab">
            <a:extLst>
              <a:ext uri="{FF2B5EF4-FFF2-40B4-BE49-F238E27FC236}">
                <a16:creationId xmlns:a16="http://schemas.microsoft.com/office/drawing/2014/main" id="{799B8B70-1B94-5EB9-99BC-0589A674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65" y="6778010"/>
            <a:ext cx="2099290" cy="209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Nomfuneko Mafunda – Field Education and Practice">
            <a:extLst>
              <a:ext uri="{FF2B5EF4-FFF2-40B4-BE49-F238E27FC236}">
                <a16:creationId xmlns:a16="http://schemas.microsoft.com/office/drawing/2014/main" id="{0059A3E7-50EA-DBE3-A989-F89E9D86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65" y="6492289"/>
            <a:ext cx="2076558" cy="23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APRISA (@CAPRISAOfficial) / Twitter">
            <a:extLst>
              <a:ext uri="{FF2B5EF4-FFF2-40B4-BE49-F238E27FC236}">
                <a16:creationId xmlns:a16="http://schemas.microsoft.com/office/drawing/2014/main" id="{32CA7E7D-DAB9-BF10-713C-F652A1C31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b="31334"/>
          <a:stretch/>
        </p:blipFill>
        <p:spPr bwMode="auto">
          <a:xfrm>
            <a:off x="18093362" y="8865499"/>
            <a:ext cx="4013947" cy="181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U.S. FDA (@US_FDA) / Twitter">
            <a:extLst>
              <a:ext uri="{FF2B5EF4-FFF2-40B4-BE49-F238E27FC236}">
                <a16:creationId xmlns:a16="http://schemas.microsoft.com/office/drawing/2014/main" id="{F0867449-FC45-8116-2CE3-FBC4E308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565" y="3440309"/>
            <a:ext cx="1442338" cy="144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SAHPRA - South African Health Products Regulatory Authority">
            <a:extLst>
              <a:ext uri="{FF2B5EF4-FFF2-40B4-BE49-F238E27FC236}">
                <a16:creationId xmlns:a16="http://schemas.microsoft.com/office/drawing/2014/main" id="{94530013-6C53-61FF-995A-44F0F427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091" y="7239000"/>
            <a:ext cx="3201474" cy="148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B5003EF-A410-1F9D-7B07-91F309C98C7B}"/>
              </a:ext>
            </a:extLst>
          </p:cNvPr>
          <p:cNvSpPr/>
          <p:nvPr/>
        </p:nvSpPr>
        <p:spPr bwMode="auto">
          <a:xfrm>
            <a:off x="19768223" y="3410793"/>
            <a:ext cx="457200" cy="4572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en-US" sz="4800" kern="1200">
              <a:latin typeface="Lucida Grande" charset="0"/>
              <a:ea typeface="ＭＳ Ｐゴシック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F3BBAA-ACB8-AE6A-6F18-71808C1B5C96}"/>
              </a:ext>
            </a:extLst>
          </p:cNvPr>
          <p:cNvSpPr txBox="1"/>
          <p:nvPr/>
        </p:nvSpPr>
        <p:spPr>
          <a:xfrm>
            <a:off x="20396307" y="3180251"/>
            <a:ext cx="4553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4800" kern="1200" dirty="0">
                <a:latin typeface="Lucida Grande" panose="020B0600040502020204" pitchFamily="34" charset="0"/>
                <a:ea typeface="MS PGothic" panose="020B0600070205080204" pitchFamily="34" charset="-128"/>
              </a:rPr>
              <a:t>Clinical site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DE732D-7829-1854-2664-A6554BCBC67C}"/>
              </a:ext>
            </a:extLst>
          </p:cNvPr>
          <p:cNvSpPr/>
          <p:nvPr/>
        </p:nvSpPr>
        <p:spPr bwMode="auto">
          <a:xfrm>
            <a:off x="19768223" y="4172793"/>
            <a:ext cx="457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en-US" sz="4800" kern="1200">
              <a:latin typeface="Lucida Grande" charset="0"/>
              <a:ea typeface="ＭＳ Ｐゴシック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F54C2D-8284-9A52-460C-9C50C8EB699C}"/>
              </a:ext>
            </a:extLst>
          </p:cNvPr>
          <p:cNvSpPr txBox="1"/>
          <p:nvPr/>
        </p:nvSpPr>
        <p:spPr>
          <a:xfrm>
            <a:off x="20409967" y="3990869"/>
            <a:ext cx="4553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4800" kern="1200" dirty="0">
                <a:latin typeface="Lucida Grande" panose="020B0600040502020204" pitchFamily="34" charset="0"/>
                <a:ea typeface="MS PGothic" panose="020B0600070205080204" pitchFamily="34" charset="-128"/>
              </a:rPr>
              <a:t>Lab site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53CAE94-6BD5-85FD-7B78-82E63F27FC8C}"/>
              </a:ext>
            </a:extLst>
          </p:cNvPr>
          <p:cNvSpPr/>
          <p:nvPr/>
        </p:nvSpPr>
        <p:spPr bwMode="auto">
          <a:xfrm>
            <a:off x="8213136" y="5638800"/>
            <a:ext cx="457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en-US" sz="4800" kern="1200">
              <a:latin typeface="Lucida Grande" charset="0"/>
              <a:ea typeface="ＭＳ Ｐゴシック" charset="-128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6B0E5A-6A28-9432-ACBB-909041112FC0}"/>
              </a:ext>
            </a:extLst>
          </p:cNvPr>
          <p:cNvSpPr/>
          <p:nvPr/>
        </p:nvSpPr>
        <p:spPr bwMode="auto">
          <a:xfrm>
            <a:off x="13394736" y="8991600"/>
            <a:ext cx="457200" cy="45720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en-US" sz="4800" kern="1200">
              <a:latin typeface="Lucida Grande" charset="0"/>
              <a:ea typeface="ＭＳ Ｐゴシック" charset="-128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4E5BF1F-C025-DC3E-E461-9F377EB7ADDD}"/>
              </a:ext>
            </a:extLst>
          </p:cNvPr>
          <p:cNvGrpSpPr/>
          <p:nvPr/>
        </p:nvGrpSpPr>
        <p:grpSpPr>
          <a:xfrm>
            <a:off x="14716284" y="10874290"/>
            <a:ext cx="8588216" cy="2257429"/>
            <a:chOff x="13623336" y="11051219"/>
            <a:chExt cx="9703489" cy="2550581"/>
          </a:xfrm>
        </p:grpSpPr>
        <p:pic>
          <p:nvPicPr>
            <p:cNvPr id="26" name="Picture 12" descr="COVID-19 vaccine trials reach enrolment milestones at Research Sites |  CAPRISA">
              <a:extLst>
                <a:ext uri="{FF2B5EF4-FFF2-40B4-BE49-F238E27FC236}">
                  <a16:creationId xmlns:a16="http://schemas.microsoft.com/office/drawing/2014/main" id="{058003BF-EFED-89A4-2803-3FE947A486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98"/>
            <a:stretch/>
          </p:blipFill>
          <p:spPr bwMode="auto">
            <a:xfrm>
              <a:off x="13623336" y="11051219"/>
              <a:ext cx="1809826" cy="250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Loop | SINAYE NGCAPU">
              <a:extLst>
                <a:ext uri="{FF2B5EF4-FFF2-40B4-BE49-F238E27FC236}">
                  <a16:creationId xmlns:a16="http://schemas.microsoft.com/office/drawing/2014/main" id="{8564BDA7-E3DA-DEC1-7C14-A6E58D547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1312" y="11162768"/>
              <a:ext cx="2439032" cy="243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Jo-Ann Passmore – The Conversation">
              <a:extLst>
                <a:ext uri="{FF2B5EF4-FFF2-40B4-BE49-F238E27FC236}">
                  <a16:creationId xmlns:a16="http://schemas.microsoft.com/office/drawing/2014/main" id="{F1C627B7-5EDE-CED1-C7BA-AB10DD795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7420" y="11162768"/>
              <a:ext cx="2439032" cy="243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Lenine Liebenberg (@LenineJulie) / Twitter">
              <a:extLst>
                <a:ext uri="{FF2B5EF4-FFF2-40B4-BE49-F238E27FC236}">
                  <a16:creationId xmlns:a16="http://schemas.microsoft.com/office/drawing/2014/main" id="{036DE6A9-226E-C674-29CA-5AF74FD8D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7793" y="11162768"/>
              <a:ext cx="2439032" cy="243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C763C31-1D16-287D-AF4D-F587478968E0}"/>
              </a:ext>
            </a:extLst>
          </p:cNvPr>
          <p:cNvSpPr txBox="1"/>
          <p:nvPr/>
        </p:nvSpPr>
        <p:spPr>
          <a:xfrm>
            <a:off x="20377823" y="4782394"/>
            <a:ext cx="4553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4800" kern="1200" dirty="0">
                <a:latin typeface="Lucida Grande" panose="020B0600040502020204" pitchFamily="34" charset="0"/>
                <a:ea typeface="MS PGothic" panose="020B0600070205080204" pitchFamily="34" charset="-128"/>
              </a:rPr>
              <a:t>DCC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8691F02-5F4E-F0E7-554A-C500491803E9}"/>
              </a:ext>
            </a:extLst>
          </p:cNvPr>
          <p:cNvSpPr/>
          <p:nvPr/>
        </p:nvSpPr>
        <p:spPr bwMode="auto">
          <a:xfrm>
            <a:off x="19768223" y="4934793"/>
            <a:ext cx="457200" cy="4572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en-US" sz="4800" kern="1200">
              <a:latin typeface="Lucida Grande" charset="0"/>
              <a:ea typeface="ＭＳ Ｐゴシック" charset="-128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D26AB9F-9635-3053-3088-0E8E79614AEB}"/>
              </a:ext>
            </a:extLst>
          </p:cNvPr>
          <p:cNvSpPr/>
          <p:nvPr/>
        </p:nvSpPr>
        <p:spPr bwMode="auto">
          <a:xfrm>
            <a:off x="13087524" y="8877300"/>
            <a:ext cx="457200" cy="4572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l" defTabSz="1828800" eaLnBrk="0" fontAlgn="base">
              <a:spcBef>
                <a:spcPct val="0"/>
              </a:spcBef>
              <a:spcAft>
                <a:spcPct val="0"/>
              </a:spcAft>
            </a:pPr>
            <a:endParaRPr lang="en-US" sz="4800" kern="1200">
              <a:latin typeface="Lucida Grande" charset="0"/>
              <a:ea typeface="ＭＳ Ｐゴシック" charset="-128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6410381-C5DA-FF0F-3529-D79D2333B6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7851" y="6734923"/>
            <a:ext cx="2142377" cy="2142377"/>
          </a:xfrm>
          <a:prstGeom prst="rect">
            <a:avLst/>
          </a:prstGeom>
        </p:spPr>
      </p:pic>
      <p:pic>
        <p:nvPicPr>
          <p:cNvPr id="42" name="Picture 41" descr="A white background with black and red lines&#10;&#10;Description automatically generated with medium confidence">
            <a:extLst>
              <a:ext uri="{FF2B5EF4-FFF2-40B4-BE49-F238E27FC236}">
                <a16:creationId xmlns:a16="http://schemas.microsoft.com/office/drawing/2014/main" id="{D13D92CB-89EB-9D4C-A769-5917F389379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1" r="-354" b="25144"/>
          <a:stretch/>
        </p:blipFill>
        <p:spPr>
          <a:xfrm>
            <a:off x="1066656" y="3887422"/>
            <a:ext cx="4262238" cy="1216755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6AA6F30D-B0D1-4AF2-0EB1-0CB7F848D5FA}"/>
              </a:ext>
            </a:extLst>
          </p:cNvPr>
          <p:cNvSpPr txBox="1">
            <a:spLocks/>
          </p:cNvSpPr>
          <p:nvPr/>
        </p:nvSpPr>
        <p:spPr>
          <a:xfrm>
            <a:off x="19692870" y="6880910"/>
            <a:ext cx="4742662" cy="3089088"/>
          </a:xfrm>
          <a:prstGeom prst="rect">
            <a:avLst/>
          </a:prstGeom>
        </p:spPr>
        <p:txBody>
          <a:bodyPr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sz="3600" b="1" dirty="0" err="1">
                <a:solidFill>
                  <a:srgbClr val="C00000"/>
                </a:solidFill>
              </a:rPr>
              <a:t>Disebo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C00000"/>
                </a:solidFill>
              </a:rPr>
              <a:t>Potloane</a:t>
            </a:r>
            <a:endParaRPr lang="en-US" sz="3600" b="1" dirty="0">
              <a:solidFill>
                <a:srgbClr val="C00000"/>
              </a:solidFill>
            </a:endParaRPr>
          </a:p>
          <a:p>
            <a:pPr hangingPunct="1">
              <a:spcBef>
                <a:spcPts val="0"/>
              </a:spcBef>
            </a:pPr>
            <a:r>
              <a:rPr lang="en-US" sz="3600" dirty="0"/>
              <a:t>Sinaye </a:t>
            </a:r>
            <a:r>
              <a:rPr lang="en-US" sz="3600" dirty="0" err="1"/>
              <a:t>Ngcapu</a:t>
            </a:r>
            <a:endParaRPr lang="en-US" sz="3600" dirty="0"/>
          </a:p>
          <a:p>
            <a:pPr hangingPunct="1">
              <a:spcBef>
                <a:spcPts val="0"/>
              </a:spcBef>
            </a:pPr>
            <a:r>
              <a:rPr lang="en-US" sz="3600" dirty="0"/>
              <a:t>JoAnn Passmore</a:t>
            </a:r>
          </a:p>
          <a:p>
            <a:pPr hangingPunct="1">
              <a:spcBef>
                <a:spcPts val="0"/>
              </a:spcBef>
            </a:pPr>
            <a:r>
              <a:rPr lang="en-US" sz="3600" dirty="0" err="1"/>
              <a:t>Lenine</a:t>
            </a:r>
            <a:r>
              <a:rPr lang="en-US" sz="3600" dirty="0"/>
              <a:t> </a:t>
            </a:r>
            <a:r>
              <a:rPr lang="en-US" sz="3600" dirty="0" err="1"/>
              <a:t>Leibenberg</a:t>
            </a:r>
            <a:endParaRPr lang="en-US" sz="3600" dirty="0"/>
          </a:p>
          <a:p>
            <a:pPr hangingPunct="1">
              <a:spcBef>
                <a:spcPts val="0"/>
              </a:spcBef>
            </a:pPr>
            <a:endParaRPr lang="en-US" sz="3600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F09521F-D358-9140-3DC8-46A4EA1D5531}"/>
              </a:ext>
            </a:extLst>
          </p:cNvPr>
          <p:cNvSpPr txBox="1">
            <a:spLocks/>
          </p:cNvSpPr>
          <p:nvPr/>
        </p:nvSpPr>
        <p:spPr>
          <a:xfrm>
            <a:off x="2026259" y="8977624"/>
            <a:ext cx="5992720" cy="1896666"/>
          </a:xfrm>
          <a:prstGeom prst="rect">
            <a:avLst/>
          </a:prstGeom>
        </p:spPr>
        <p:txBody>
          <a:bodyPr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sz="3600" b="1" dirty="0">
                <a:solidFill>
                  <a:srgbClr val="C00000"/>
                </a:solidFill>
              </a:rPr>
              <a:t>Caroline Mitchell</a:t>
            </a:r>
          </a:p>
          <a:p>
            <a:pPr hangingPunct="1">
              <a:spcBef>
                <a:spcPts val="0"/>
              </a:spcBef>
            </a:pPr>
            <a:r>
              <a:rPr lang="en-US" sz="3600" dirty="0"/>
              <a:t>Doug Kwon</a:t>
            </a:r>
          </a:p>
          <a:p>
            <a:pPr hangingPunct="1">
              <a:spcBef>
                <a:spcPts val="0"/>
              </a:spcBef>
            </a:pPr>
            <a:r>
              <a:rPr lang="en-US" sz="3600" dirty="0" err="1"/>
              <a:t>Nomfuneko</a:t>
            </a:r>
            <a:r>
              <a:rPr lang="en-US" sz="3600" dirty="0"/>
              <a:t> </a:t>
            </a:r>
            <a:r>
              <a:rPr lang="en-US" sz="3600" dirty="0" err="1"/>
              <a:t>Mafunda</a:t>
            </a:r>
            <a:endParaRPr lang="en-US" sz="3600" dirty="0"/>
          </a:p>
          <a:p>
            <a:pPr hangingPunct="1">
              <a:spcBef>
                <a:spcPts val="0"/>
              </a:spcBef>
            </a:pPr>
            <a:endParaRPr lang="en-US" sz="3600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CF0B528A-DA71-3EE8-D226-C310FDE9FA38}"/>
              </a:ext>
            </a:extLst>
          </p:cNvPr>
          <p:cNvSpPr txBox="1">
            <a:spLocks/>
          </p:cNvSpPr>
          <p:nvPr/>
        </p:nvSpPr>
        <p:spPr>
          <a:xfrm>
            <a:off x="386920" y="11196516"/>
            <a:ext cx="8588216" cy="1896666"/>
          </a:xfrm>
          <a:prstGeom prst="rect">
            <a:avLst/>
          </a:prstGeom>
        </p:spPr>
        <p:txBody>
          <a:bodyPr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indent="0" hangingPunct="1">
              <a:spcBef>
                <a:spcPts val="0"/>
              </a:spcBef>
              <a:buNone/>
            </a:pPr>
            <a:r>
              <a:rPr lang="en-US" sz="4400" b="1" dirty="0">
                <a:solidFill>
                  <a:srgbClr val="C00000"/>
                </a:solidFill>
              </a:rPr>
              <a:t>Laboratory Sites: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University of Maryland School of Medicine, MGH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253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gress towards an in-depth understanding of…">
            <a:extLst>
              <a:ext uri="{FF2B5EF4-FFF2-40B4-BE49-F238E27FC236}">
                <a16:creationId xmlns:a16="http://schemas.microsoft.com/office/drawing/2014/main" id="{6741D14F-8062-8CA3-4C68-96F7790C5DAE}"/>
              </a:ext>
            </a:extLst>
          </p:cNvPr>
          <p:cNvSpPr txBox="1">
            <a:spLocks/>
          </p:cNvSpPr>
          <p:nvPr/>
        </p:nvSpPr>
        <p:spPr>
          <a:xfrm>
            <a:off x="1073150" y="607290"/>
            <a:ext cx="22237700" cy="2052782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kumimoji="0" lang="en-US" sz="6000" b="1" i="0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Other considerations: Nomadic </a:t>
            </a:r>
            <a:r>
              <a:rPr kumimoji="0" lang="en-US" sz="6000" b="1" i="1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Lactobacillus </a:t>
            </a:r>
            <a:r>
              <a:rPr kumimoji="0" lang="en-US" sz="6000" b="1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species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7C98D-E42C-BACB-963E-EC8EE41403F0}"/>
              </a:ext>
            </a:extLst>
          </p:cNvPr>
          <p:cNvSpPr txBox="1"/>
          <p:nvPr/>
        </p:nvSpPr>
        <p:spPr>
          <a:xfrm>
            <a:off x="1073150" y="5119062"/>
            <a:ext cx="146734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Lactobacillus-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dominated vaginal microbiota are often associated with ”nomadic”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Lactobacillus. </a:t>
            </a:r>
          </a:p>
          <a:p>
            <a:pPr algn="l"/>
            <a:endParaRPr lang="en-US" sz="4400" i="1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These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Lactobacillus 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species also show biogeographical distribution.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831175-EA4E-E44C-4B43-3038156B4CCB}"/>
              </a:ext>
            </a:extLst>
          </p:cNvPr>
          <p:cNvGrpSpPr/>
          <p:nvPr/>
        </p:nvGrpSpPr>
        <p:grpSpPr>
          <a:xfrm>
            <a:off x="17111431" y="3682182"/>
            <a:ext cx="3653284" cy="9426528"/>
            <a:chOff x="11601585" y="3353120"/>
            <a:chExt cx="3653284" cy="94265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FF0924-497E-4758-4A54-CF06DDC56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70" r="64437" b="5619"/>
            <a:stretch/>
          </p:blipFill>
          <p:spPr>
            <a:xfrm>
              <a:off x="11601585" y="3353120"/>
              <a:ext cx="3118025" cy="94265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03ABB2-33F6-395D-4015-F206647D1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5" t="8370" r="4660" b="5619"/>
            <a:stretch/>
          </p:blipFill>
          <p:spPr>
            <a:xfrm>
              <a:off x="14719610" y="3353120"/>
              <a:ext cx="535259" cy="942652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8218F4-D81B-A425-CED2-1D0A38451E41}"/>
                </a:ext>
              </a:extLst>
            </p:cNvPr>
            <p:cNvSpPr/>
            <p:nvPr/>
          </p:nvSpPr>
          <p:spPr>
            <a:xfrm>
              <a:off x="13898880" y="6572922"/>
              <a:ext cx="820730" cy="73152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1B72EF-D904-8AC3-F43A-779F37B37801}"/>
                </a:ext>
              </a:extLst>
            </p:cNvPr>
            <p:cNvSpPr/>
            <p:nvPr/>
          </p:nvSpPr>
          <p:spPr>
            <a:xfrm>
              <a:off x="14350701" y="12328264"/>
              <a:ext cx="535259" cy="35500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2DF4E9-EF30-6640-89FE-E6724B65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9" t="68056" r="15346" b="12412"/>
          <a:stretch/>
        </p:blipFill>
        <p:spPr>
          <a:xfrm>
            <a:off x="20492512" y="6308739"/>
            <a:ext cx="2185865" cy="20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77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gress towards an in-depth understanding of…">
            <a:extLst>
              <a:ext uri="{FF2B5EF4-FFF2-40B4-BE49-F238E27FC236}">
                <a16:creationId xmlns:a16="http://schemas.microsoft.com/office/drawing/2014/main" id="{6741D14F-8062-8CA3-4C68-96F7790C5DAE}"/>
              </a:ext>
            </a:extLst>
          </p:cNvPr>
          <p:cNvSpPr txBox="1">
            <a:spLocks/>
          </p:cNvSpPr>
          <p:nvPr/>
        </p:nvSpPr>
        <p:spPr>
          <a:xfrm>
            <a:off x="1073150" y="607290"/>
            <a:ext cx="22237700" cy="2052782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kumimoji="0" lang="en-US" sz="6000" b="1" i="0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Other considerations: Supportive chemistry and prebiotic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7C98D-E42C-BACB-963E-EC8EE41403F0}"/>
              </a:ext>
            </a:extLst>
          </p:cNvPr>
          <p:cNvSpPr txBox="1"/>
          <p:nvPr/>
        </p:nvSpPr>
        <p:spPr>
          <a:xfrm>
            <a:off x="1073151" y="5119062"/>
            <a:ext cx="14625222" cy="279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Strategy to maximize colonization might include the addition of prebiotic (nutrients favored by the LBP strains/prebiotic) and supportive chemistry to prepare the microenvironment and favor the growth of the LBP strains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4FFE37-A2D9-BF46-DDEF-48EEEEAF143D}"/>
              </a:ext>
            </a:extLst>
          </p:cNvPr>
          <p:cNvGrpSpPr/>
          <p:nvPr/>
        </p:nvGrpSpPr>
        <p:grpSpPr>
          <a:xfrm>
            <a:off x="15406360" y="3870251"/>
            <a:ext cx="8327165" cy="9037674"/>
            <a:chOff x="15746602" y="3466214"/>
            <a:chExt cx="8327165" cy="9037674"/>
          </a:xfrm>
        </p:grpSpPr>
        <p:pic>
          <p:nvPicPr>
            <p:cNvPr id="11" name="Picture 10" descr="A close-up of a chart&#10;&#10;Description automatically generated">
              <a:extLst>
                <a:ext uri="{FF2B5EF4-FFF2-40B4-BE49-F238E27FC236}">
                  <a16:creationId xmlns:a16="http://schemas.microsoft.com/office/drawing/2014/main" id="{2769F63E-4A66-B26A-2181-C4AF1718A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1" r="47056"/>
            <a:stretch/>
          </p:blipFill>
          <p:spPr>
            <a:xfrm>
              <a:off x="15746602" y="3466214"/>
              <a:ext cx="8327165" cy="882502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3DDA19-51CE-F80A-C53B-9D41DA16481D}"/>
                </a:ext>
              </a:extLst>
            </p:cNvPr>
            <p:cNvSpPr/>
            <p:nvPr/>
          </p:nvSpPr>
          <p:spPr>
            <a:xfrm>
              <a:off x="15746602" y="11823405"/>
              <a:ext cx="1499407" cy="68048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222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ginal community composition and structure">
            <a:extLst>
              <a:ext uri="{FF2B5EF4-FFF2-40B4-BE49-F238E27FC236}">
                <a16:creationId xmlns:a16="http://schemas.microsoft.com/office/drawing/2014/main" id="{E9EA7C6F-399D-2067-CC10-84266C874287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36FF0-0650-869A-C130-500A8D04B24E}"/>
              </a:ext>
            </a:extLst>
          </p:cNvPr>
          <p:cNvSpPr txBox="1"/>
          <p:nvPr/>
        </p:nvSpPr>
        <p:spPr>
          <a:xfrm>
            <a:off x="1073150" y="3154466"/>
            <a:ext cx="22237700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innovation in the development of live biotherapeutic products with established clinical efficacy to restore </a:t>
            </a:r>
            <a:r>
              <a:rPr lang="en-US" sz="4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Lactobacillus crispatus </a:t>
            </a: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dominance and address major reproductive, obstetric and gynecological outcomes associated with CST IV types of microbiota.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E5AC5-5C9F-9219-18FF-4331BAEAF02A}"/>
              </a:ext>
            </a:extLst>
          </p:cNvPr>
          <p:cNvSpPr txBox="1"/>
          <p:nvPr/>
        </p:nvSpPr>
        <p:spPr>
          <a:xfrm>
            <a:off x="1066800" y="6541882"/>
            <a:ext cx="2223770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Several initiatives (academic or private) are ongoing. There are reasons to be optimistic!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172D7-8AB4-76BB-ABBF-9452BDB8AD09}"/>
              </a:ext>
            </a:extLst>
          </p:cNvPr>
          <p:cNvSpPr txBox="1"/>
          <p:nvPr/>
        </p:nvSpPr>
        <p:spPr>
          <a:xfrm>
            <a:off x="1073150" y="8613490"/>
            <a:ext cx="2223770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These products will need to be tested through rigorous and well-powered clinical trials (Phase 1 through 3) and obtain regulatory (FDA/EFSA…) approval.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4895A-5D69-A351-342E-F50F3FC5E87F}"/>
              </a:ext>
            </a:extLst>
          </p:cNvPr>
          <p:cNvSpPr txBox="1"/>
          <p:nvPr/>
        </p:nvSpPr>
        <p:spPr>
          <a:xfrm>
            <a:off x="1073150" y="10891177"/>
            <a:ext cx="2223770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need to continue innovating until optimal solutions are identified that finally provide women ways to optimize their vaginal microbiota and protect themselves.</a:t>
            </a:r>
          </a:p>
        </p:txBody>
      </p:sp>
    </p:spTree>
    <p:extLst>
      <p:ext uri="{BB962C8B-B14F-4D97-AF65-F5344CB8AC3E}">
        <p14:creationId xmlns:p14="http://schemas.microsoft.com/office/powerpoint/2010/main" val="103844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Acknowledg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Acknowledgments</a:t>
            </a:r>
          </a:p>
        </p:txBody>
      </p:sp>
      <p:pic>
        <p:nvPicPr>
          <p:cNvPr id="469" name="Bill_&amp;_Melinda_Gates_Foundation_logo.svg.png" descr="Bill_&amp;_Melinda_Gates_Foundation_logo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519" y="9744326"/>
            <a:ext cx="6135050" cy="123928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C420D33-4A34-C117-AFD8-4D95F2405EDB}"/>
              </a:ext>
            </a:extLst>
          </p:cNvPr>
          <p:cNvGrpSpPr/>
          <p:nvPr/>
        </p:nvGrpSpPr>
        <p:grpSpPr>
          <a:xfrm>
            <a:off x="11177906" y="11410819"/>
            <a:ext cx="4469505" cy="1596564"/>
            <a:chOff x="9044515" y="11519189"/>
            <a:chExt cx="6533435" cy="2333826"/>
          </a:xfrm>
        </p:grpSpPr>
        <p:pic>
          <p:nvPicPr>
            <p:cNvPr id="468" name="NIH_Logo.gif" descr="NIH_Logo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44515" y="11919257"/>
              <a:ext cx="1733484" cy="1733484"/>
            </a:xfrm>
            <a:prstGeom prst="rect">
              <a:avLst/>
            </a:prstGeom>
            <a:ln w="25400" cap="flat">
              <a:noFill/>
              <a:round/>
            </a:ln>
            <a:effectLst/>
          </p:spPr>
        </p:pic>
        <p:pic>
          <p:nvPicPr>
            <p:cNvPr id="470" name="X5v62y1M_400x400.png" descr="X5v62y1M_400x400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8572" y="11718983"/>
              <a:ext cx="2134031" cy="2134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1" name="VQKi3e_U.jpg" descr="VQKi3e_U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47532" y="11519189"/>
              <a:ext cx="2330418" cy="2330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" name="Vonetta…">
            <a:extLst>
              <a:ext uri="{FF2B5EF4-FFF2-40B4-BE49-F238E27FC236}">
                <a16:creationId xmlns:a16="http://schemas.microsoft.com/office/drawing/2014/main" id="{A54078D1-E3AA-DA46-A701-D26F608A7355}"/>
              </a:ext>
            </a:extLst>
          </p:cNvPr>
          <p:cNvSpPr txBox="1"/>
          <p:nvPr/>
        </p:nvSpPr>
        <p:spPr>
          <a:xfrm>
            <a:off x="17853299" y="4011637"/>
            <a:ext cx="309998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l">
              <a:defRPr sz="2800"/>
            </a:pPr>
            <a:r>
              <a:rPr lang="en-US" dirty="0"/>
              <a:t>Mike </a:t>
            </a:r>
            <a:r>
              <a:rPr lang="en-US" dirty="0" err="1"/>
              <a:t>Humphrys</a:t>
            </a:r>
            <a:endParaRPr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6262D98-97D1-A142-9EC6-8498C2031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7165" y="3017753"/>
            <a:ext cx="4521200" cy="927100"/>
          </a:xfrm>
          <a:prstGeom prst="rect">
            <a:avLst/>
          </a:prstGeom>
        </p:spPr>
      </p:pic>
      <p:pic>
        <p:nvPicPr>
          <p:cNvPr id="8" name="Picture 4" descr="CAPRISA (@CAPRISAOfficial) / Twitter">
            <a:extLst>
              <a:ext uri="{FF2B5EF4-FFF2-40B4-BE49-F238E27FC236}">
                <a16:creationId xmlns:a16="http://schemas.microsoft.com/office/drawing/2014/main" id="{4D6F183B-6C12-4FFC-345C-C35A48E97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b="31334"/>
          <a:stretch/>
        </p:blipFill>
        <p:spPr bwMode="auto">
          <a:xfrm>
            <a:off x="14057401" y="4819218"/>
            <a:ext cx="4013947" cy="181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22DBA9F6-A834-8B5F-3075-166E62C09C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09"/>
          <a:stretch/>
        </p:blipFill>
        <p:spPr>
          <a:xfrm>
            <a:off x="18335214" y="5303167"/>
            <a:ext cx="5236143" cy="116286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88D9F9-C672-04FB-0590-D61A5D3CAA68}"/>
              </a:ext>
            </a:extLst>
          </p:cNvPr>
          <p:cNvSpPr txBox="1">
            <a:spLocks/>
          </p:cNvSpPr>
          <p:nvPr/>
        </p:nvSpPr>
        <p:spPr>
          <a:xfrm>
            <a:off x="13993188" y="6797227"/>
            <a:ext cx="4742662" cy="3089088"/>
          </a:xfrm>
          <a:prstGeom prst="rect">
            <a:avLst/>
          </a:prstGeom>
        </p:spPr>
        <p:txBody>
          <a:bodyPr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sz="3600" b="1" dirty="0" err="1">
                <a:solidFill>
                  <a:srgbClr val="C00000"/>
                </a:solidFill>
              </a:rPr>
              <a:t>Disebo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err="1">
                <a:solidFill>
                  <a:srgbClr val="C00000"/>
                </a:solidFill>
              </a:rPr>
              <a:t>Potloane</a:t>
            </a:r>
            <a:endParaRPr lang="en-US" sz="3600" b="1" dirty="0">
              <a:solidFill>
                <a:srgbClr val="C00000"/>
              </a:solidFill>
            </a:endParaRPr>
          </a:p>
          <a:p>
            <a:pPr hangingPunct="1">
              <a:spcBef>
                <a:spcPts val="0"/>
              </a:spcBef>
            </a:pPr>
            <a:r>
              <a:rPr lang="en-US" sz="3600" dirty="0"/>
              <a:t>Sinaye </a:t>
            </a:r>
            <a:r>
              <a:rPr lang="en-US" sz="3600" dirty="0" err="1"/>
              <a:t>Ngcapu</a:t>
            </a:r>
            <a:endParaRPr lang="en-US" sz="3600" dirty="0"/>
          </a:p>
          <a:p>
            <a:pPr hangingPunct="1">
              <a:spcBef>
                <a:spcPts val="0"/>
              </a:spcBef>
            </a:pPr>
            <a:r>
              <a:rPr lang="en-US" sz="3600" dirty="0"/>
              <a:t>JoAnn Passmore</a:t>
            </a:r>
          </a:p>
          <a:p>
            <a:pPr hangingPunct="1">
              <a:spcBef>
                <a:spcPts val="0"/>
              </a:spcBef>
            </a:pPr>
            <a:r>
              <a:rPr lang="en-US" sz="3600" dirty="0" err="1"/>
              <a:t>Lenine</a:t>
            </a:r>
            <a:r>
              <a:rPr lang="en-US" sz="3600" dirty="0"/>
              <a:t> </a:t>
            </a:r>
            <a:r>
              <a:rPr lang="en-US" sz="3600" dirty="0" err="1"/>
              <a:t>Leibenberg</a:t>
            </a:r>
            <a:endParaRPr lang="en-US" sz="3600" dirty="0"/>
          </a:p>
          <a:p>
            <a:pPr hangingPunct="1">
              <a:spcBef>
                <a:spcPts val="0"/>
              </a:spcBef>
            </a:pPr>
            <a:endParaRPr lang="en-US" sz="36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79CEF9-258B-ADB8-051D-84BC020C20E8}"/>
              </a:ext>
            </a:extLst>
          </p:cNvPr>
          <p:cNvSpPr txBox="1">
            <a:spLocks/>
          </p:cNvSpPr>
          <p:nvPr/>
        </p:nvSpPr>
        <p:spPr>
          <a:xfrm>
            <a:off x="18697517" y="6796218"/>
            <a:ext cx="5992720" cy="1896666"/>
          </a:xfrm>
          <a:prstGeom prst="rect">
            <a:avLst/>
          </a:prstGeom>
        </p:spPr>
        <p:txBody>
          <a:bodyPr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sz="3600" b="1" dirty="0">
                <a:solidFill>
                  <a:srgbClr val="C00000"/>
                </a:solidFill>
              </a:rPr>
              <a:t>Caroline Mitchell</a:t>
            </a:r>
          </a:p>
          <a:p>
            <a:pPr hangingPunct="1">
              <a:spcBef>
                <a:spcPts val="0"/>
              </a:spcBef>
            </a:pPr>
            <a:r>
              <a:rPr lang="en-US" sz="3600" dirty="0">
                <a:solidFill>
                  <a:srgbClr val="FF0000"/>
                </a:solidFill>
              </a:rPr>
              <a:t>Doug Kwon</a:t>
            </a:r>
          </a:p>
          <a:p>
            <a:pPr hangingPunct="1">
              <a:spcBef>
                <a:spcPts val="0"/>
              </a:spcBef>
            </a:pPr>
            <a:r>
              <a:rPr lang="en-US" sz="3600" dirty="0" err="1"/>
              <a:t>Nomfuneko</a:t>
            </a:r>
            <a:r>
              <a:rPr lang="en-US" sz="3600" dirty="0"/>
              <a:t> </a:t>
            </a:r>
            <a:r>
              <a:rPr lang="en-US" sz="3600" dirty="0" err="1"/>
              <a:t>Mafunda</a:t>
            </a:r>
            <a:endParaRPr lang="en-US" sz="3600" dirty="0"/>
          </a:p>
          <a:p>
            <a:pPr hangingPunct="1">
              <a:spcBef>
                <a:spcPts val="0"/>
              </a:spcBef>
            </a:pPr>
            <a:endParaRPr lang="en-US" sz="3600" dirty="0"/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1DAF6113-2733-F6A3-CE05-176B9978D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073" y="11557398"/>
            <a:ext cx="3903215" cy="130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GS_new_logo_2011_black.png" descr="IGS_new_logo_2011_black.png">
            <a:extLst>
              <a:ext uri="{FF2B5EF4-FFF2-40B4-BE49-F238E27FC236}">
                <a16:creationId xmlns:a16="http://schemas.microsoft.com/office/drawing/2014/main" id="{1213E535-952C-D788-59E2-48050A3832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7794" y="2909987"/>
            <a:ext cx="2233525" cy="14758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3" name="Group">
            <a:extLst>
              <a:ext uri="{FF2B5EF4-FFF2-40B4-BE49-F238E27FC236}">
                <a16:creationId xmlns:a16="http://schemas.microsoft.com/office/drawing/2014/main" id="{C83B5787-2793-B77B-3123-01514E20E944}"/>
              </a:ext>
            </a:extLst>
          </p:cNvPr>
          <p:cNvGrpSpPr/>
          <p:nvPr/>
        </p:nvGrpSpPr>
        <p:grpSpPr>
          <a:xfrm>
            <a:off x="10978724" y="5113227"/>
            <a:ext cx="1948854" cy="3316610"/>
            <a:chOff x="0" y="0"/>
            <a:chExt cx="1948852" cy="3316608"/>
          </a:xfrm>
        </p:grpSpPr>
        <p:pic>
          <p:nvPicPr>
            <p:cNvPr id="4" name="Unknown.jpeg" descr="Unknown.jpeg">
              <a:extLst>
                <a:ext uri="{FF2B5EF4-FFF2-40B4-BE49-F238E27FC236}">
                  <a16:creationId xmlns:a16="http://schemas.microsoft.com/office/drawing/2014/main" id="{005295CD-1B42-4AE8-C9A4-F927205F1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1948853" cy="2333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" name="Pawel…">
              <a:extLst>
                <a:ext uri="{FF2B5EF4-FFF2-40B4-BE49-F238E27FC236}">
                  <a16:creationId xmlns:a16="http://schemas.microsoft.com/office/drawing/2014/main" id="{45F6B40C-74B2-A0D2-B059-99A5E11B45C2}"/>
                </a:ext>
              </a:extLst>
            </p:cNvPr>
            <p:cNvSpPr txBox="1"/>
            <p:nvPr/>
          </p:nvSpPr>
          <p:spPr>
            <a:xfrm>
              <a:off x="456062" y="2361723"/>
              <a:ext cx="1036727" cy="95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800"/>
              </a:pPr>
              <a:r>
                <a:t>Pawel</a:t>
              </a:r>
            </a:p>
            <a:p>
              <a:pPr>
                <a:defRPr sz="2800"/>
              </a:pPr>
              <a:r>
                <a:t>Gajer</a:t>
              </a:r>
            </a:p>
          </p:txBody>
        </p:sp>
      </p:grpSp>
      <p:pic>
        <p:nvPicPr>
          <p:cNvPr id="7" name="Ma_Bing.jpg" descr="Ma_Bing.jpg">
            <a:extLst>
              <a:ext uri="{FF2B5EF4-FFF2-40B4-BE49-F238E27FC236}">
                <a16:creationId xmlns:a16="http://schemas.microsoft.com/office/drawing/2014/main" id="{9BD7B0E4-8ED4-5AEE-F689-48694153B2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4534" y="5135342"/>
            <a:ext cx="1866798" cy="233349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Bing…">
            <a:extLst>
              <a:ext uri="{FF2B5EF4-FFF2-40B4-BE49-F238E27FC236}">
                <a16:creationId xmlns:a16="http://schemas.microsoft.com/office/drawing/2014/main" id="{0BF664E4-D769-5CA1-BA9C-FB8B0C824A8D}"/>
              </a:ext>
            </a:extLst>
          </p:cNvPr>
          <p:cNvSpPr txBox="1"/>
          <p:nvPr/>
        </p:nvSpPr>
        <p:spPr>
          <a:xfrm>
            <a:off x="3526735" y="12442009"/>
            <a:ext cx="235000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>
              <a:defRPr sz="2800"/>
            </a:pPr>
            <a:r>
              <a:rPr lang="en-US" dirty="0"/>
              <a:t>Johanna Holm</a:t>
            </a:r>
            <a:endParaRPr dirty="0"/>
          </a:p>
        </p:txBody>
      </p:sp>
      <p:pic>
        <p:nvPicPr>
          <p:cNvPr id="16" name="Unknown.jpeg" descr="Unknown.jpeg">
            <a:extLst>
              <a:ext uri="{FF2B5EF4-FFF2-40B4-BE49-F238E27FC236}">
                <a16:creationId xmlns:a16="http://schemas.microsoft.com/office/drawing/2014/main" id="{BD6E00CC-87B2-4E61-84F2-28B1AD9AF2D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7312" r="7312"/>
          <a:stretch>
            <a:fillRect/>
          </a:stretch>
        </p:blipFill>
        <p:spPr>
          <a:xfrm>
            <a:off x="8657416" y="5113227"/>
            <a:ext cx="2019370" cy="23653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7" name="Michael…">
            <a:extLst>
              <a:ext uri="{FF2B5EF4-FFF2-40B4-BE49-F238E27FC236}">
                <a16:creationId xmlns:a16="http://schemas.microsoft.com/office/drawing/2014/main" id="{9BC88425-18AF-4C02-9045-88FCAC2F0291}"/>
              </a:ext>
            </a:extLst>
          </p:cNvPr>
          <p:cNvSpPr txBox="1"/>
          <p:nvPr/>
        </p:nvSpPr>
        <p:spPr>
          <a:xfrm>
            <a:off x="9027468" y="7489238"/>
            <a:ext cx="127919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2800"/>
            </a:pPr>
            <a:r>
              <a:rPr dirty="0">
                <a:solidFill>
                  <a:srgbClr val="FF0000"/>
                </a:solidFill>
              </a:rPr>
              <a:t>Michael</a:t>
            </a:r>
          </a:p>
          <a:p>
            <a:pPr>
              <a:defRPr sz="2800"/>
            </a:pPr>
            <a:r>
              <a:rPr dirty="0">
                <a:solidFill>
                  <a:srgbClr val="FF0000"/>
                </a:solidFill>
              </a:rPr>
              <a:t>France</a:t>
            </a:r>
          </a:p>
        </p:txBody>
      </p:sp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EB65D89C-14D5-129A-9004-2958091F8AC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30" b="7598"/>
          <a:stretch/>
        </p:blipFill>
        <p:spPr>
          <a:xfrm>
            <a:off x="1046064" y="5087661"/>
            <a:ext cx="4185316" cy="1880749"/>
          </a:xfrm>
          <a:prstGeom prst="rect">
            <a:avLst/>
          </a:prstGeom>
        </p:spPr>
      </p:pic>
      <p:sp>
        <p:nvSpPr>
          <p:cNvPr id="19" name="Johanna…">
            <a:extLst>
              <a:ext uri="{FF2B5EF4-FFF2-40B4-BE49-F238E27FC236}">
                <a16:creationId xmlns:a16="http://schemas.microsoft.com/office/drawing/2014/main" id="{71444DF8-FC87-CC17-CBE9-15F963402560}"/>
              </a:ext>
            </a:extLst>
          </p:cNvPr>
          <p:cNvSpPr txBox="1"/>
          <p:nvPr/>
        </p:nvSpPr>
        <p:spPr>
          <a:xfrm>
            <a:off x="8451593" y="4337952"/>
            <a:ext cx="199573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 algn="l">
              <a:defRPr sz="2800"/>
            </a:pPr>
            <a:r>
              <a:rPr lang="en-US" dirty="0"/>
              <a:t>ravel-</a:t>
            </a:r>
            <a:r>
              <a:rPr lang="en-US" dirty="0" err="1"/>
              <a:t>lab.net</a:t>
            </a:r>
            <a:endParaRPr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84CFB27-774F-3251-425D-E2571CA7E0B7}"/>
              </a:ext>
            </a:extLst>
          </p:cNvPr>
          <p:cNvSpPr txBox="1">
            <a:spLocks/>
          </p:cNvSpPr>
          <p:nvPr/>
        </p:nvSpPr>
        <p:spPr>
          <a:xfrm>
            <a:off x="6228681" y="8497696"/>
            <a:ext cx="4742662" cy="3667314"/>
          </a:xfrm>
          <a:prstGeom prst="rect">
            <a:avLst/>
          </a:prstGeom>
        </p:spPr>
        <p:txBody>
          <a:bodyPr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indent="-328613" hangingPunct="1">
              <a:spcBef>
                <a:spcPts val="0"/>
              </a:spcBef>
            </a:pPr>
            <a:r>
              <a:rPr lang="en-US" sz="3200" b="1" dirty="0" err="1">
                <a:solidFill>
                  <a:schemeClr val="bg1">
                    <a:lumMod val="65000"/>
                  </a:schemeClr>
                </a:solidFill>
              </a:rPr>
              <a:t>Vonetta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 Edwards</a:t>
            </a:r>
          </a:p>
          <a:p>
            <a:pPr indent="-328613" hangingPunct="1">
              <a:spcBef>
                <a:spcPts val="0"/>
              </a:spcBef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Lindsay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Rutt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indent="-328613" hangingPunct="1">
              <a:spcBef>
                <a:spcPts val="0"/>
              </a:spcBef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Bern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Monari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indent="-328613" hangingPunct="1">
              <a:spcBef>
                <a:spcPts val="0"/>
              </a:spcBef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Breanna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Shirtliff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indent="-328613" hangingPunct="1">
              <a:spcBef>
                <a:spcPts val="0"/>
              </a:spcBef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Christina Barrett</a:t>
            </a:r>
          </a:p>
          <a:p>
            <a:pPr indent="-328613" hangingPunct="1">
              <a:spcBef>
                <a:spcPts val="0"/>
              </a:spcBef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Sarah Brown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53FFB7E-6256-9938-5F32-9E3866BDED5E}"/>
              </a:ext>
            </a:extLst>
          </p:cNvPr>
          <p:cNvSpPr txBox="1">
            <a:spLocks/>
          </p:cNvSpPr>
          <p:nvPr/>
        </p:nvSpPr>
        <p:spPr>
          <a:xfrm>
            <a:off x="10044276" y="8497696"/>
            <a:ext cx="4742662" cy="3667314"/>
          </a:xfrm>
          <a:prstGeom prst="rect">
            <a:avLst/>
          </a:prstGeom>
        </p:spPr>
        <p:txBody>
          <a:bodyPr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indent="-328613" hangingPunct="1">
              <a:spcBef>
                <a:spcPts val="0"/>
              </a:spcBef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Melanie </a:t>
            </a:r>
            <a:r>
              <a:rPr lang="en-US" sz="3200" b="1" dirty="0" err="1">
                <a:solidFill>
                  <a:schemeClr val="bg1">
                    <a:lumMod val="65000"/>
                  </a:schemeClr>
                </a:solidFill>
              </a:rPr>
              <a:t>Quain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  <a:p>
            <a:pPr indent="-328613" hangingPunct="1">
              <a:spcBef>
                <a:spcPts val="0"/>
              </a:spcBef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Maddy Alizadeh</a:t>
            </a:r>
          </a:p>
          <a:p>
            <a:pPr indent="-328613" hangingPunct="1">
              <a:spcBef>
                <a:spcPts val="0"/>
              </a:spcBef>
            </a:pPr>
            <a:r>
              <a:rPr lang="en-US" sz="3200" b="1" dirty="0" err="1">
                <a:solidFill>
                  <a:schemeClr val="bg1">
                    <a:lumMod val="65000"/>
                  </a:schemeClr>
                </a:solidFill>
              </a:rPr>
              <a:t>Issac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 Chaudry</a:t>
            </a:r>
          </a:p>
          <a:p>
            <a:pPr indent="-328613" hangingPunct="1">
              <a:spcBef>
                <a:spcPts val="0"/>
              </a:spcBef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Amaury </a:t>
            </a:r>
            <a:r>
              <a:rPr lang="en-US" sz="3200" b="1" dirty="0" err="1">
                <a:solidFill>
                  <a:schemeClr val="bg1">
                    <a:lumMod val="65000"/>
                  </a:schemeClr>
                </a:solidFill>
              </a:rPr>
              <a:t>Maros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  <a:p>
            <a:pPr indent="-328613" hangingPunct="1">
              <a:spcBef>
                <a:spcPts val="0"/>
              </a:spcBef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Kayla Carter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46E6B94-451F-486F-3560-2E6B8003CD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4659" y="7111114"/>
            <a:ext cx="1756288" cy="17094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4D48CA-775A-ABB6-A69F-86256C6C2FC5}"/>
              </a:ext>
            </a:extLst>
          </p:cNvPr>
          <p:cNvSpPr txBox="1"/>
          <p:nvPr/>
        </p:nvSpPr>
        <p:spPr>
          <a:xfrm>
            <a:off x="509887" y="8876144"/>
            <a:ext cx="5610689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400" dirty="0">
                <a:hlinkClick r:id="rId16"/>
              </a:rPr>
              <a:t>https://github.com/ravel-lab/speciateIT</a:t>
            </a:r>
            <a:endParaRPr lang="en-US" sz="2400" dirty="0"/>
          </a:p>
          <a:p>
            <a:pPr algn="l"/>
            <a:endParaRPr lang="en-US" sz="2400" dirty="0"/>
          </a:p>
        </p:txBody>
      </p:sp>
      <p:pic>
        <p:nvPicPr>
          <p:cNvPr id="24" name="Picture 23" descr="A red human body with dna strand&#10;&#10;Description automatically generated with medium confidence">
            <a:extLst>
              <a:ext uri="{FF2B5EF4-FFF2-40B4-BE49-F238E27FC236}">
                <a16:creationId xmlns:a16="http://schemas.microsoft.com/office/drawing/2014/main" id="{36ECCC0F-BE90-47C3-B3FE-1623DAA460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7" y="10532784"/>
            <a:ext cx="2907288" cy="17373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BE8087-5501-550C-7A4B-50C77D40E9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5972" y="10118525"/>
            <a:ext cx="1850255" cy="2312819"/>
          </a:xfrm>
          <a:prstGeom prst="rect">
            <a:avLst/>
          </a:prstGeom>
        </p:spPr>
      </p:pic>
      <p:sp>
        <p:nvSpPr>
          <p:cNvPr id="26" name="Bing…">
            <a:extLst>
              <a:ext uri="{FF2B5EF4-FFF2-40B4-BE49-F238E27FC236}">
                <a16:creationId xmlns:a16="http://schemas.microsoft.com/office/drawing/2014/main" id="{60C4A233-E654-88E8-3C69-6B38C9DA8B20}"/>
              </a:ext>
            </a:extLst>
          </p:cNvPr>
          <p:cNvSpPr txBox="1"/>
          <p:nvPr/>
        </p:nvSpPr>
        <p:spPr>
          <a:xfrm>
            <a:off x="6862618" y="7482779"/>
            <a:ext cx="103672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>
              <a:defRPr sz="2800"/>
            </a:pPr>
            <a:r>
              <a:rPr lang="en-US" dirty="0"/>
              <a:t>Bing Ma</a:t>
            </a:r>
            <a:endParaRPr dirty="0"/>
          </a:p>
        </p:txBody>
      </p:sp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06FCAF52-F776-6E3C-1FB9-7806F3D58D6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51"/>
          <a:stretch/>
        </p:blipFill>
        <p:spPr>
          <a:xfrm>
            <a:off x="1067092" y="3095961"/>
            <a:ext cx="4185316" cy="183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1365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ginal community composition and structure">
            <a:extLst>
              <a:ext uri="{FF2B5EF4-FFF2-40B4-BE49-F238E27FC236}">
                <a16:creationId xmlns:a16="http://schemas.microsoft.com/office/drawing/2014/main" id="{E9EA7C6F-399D-2067-CC10-84266C874287}"/>
              </a:ext>
            </a:extLst>
          </p:cNvPr>
          <p:cNvSpPr txBox="1">
            <a:spLocks/>
          </p:cNvSpPr>
          <p:nvPr/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anchor="b"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00000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/>
            <a:r>
              <a:rPr lang="en-US" dirty="0"/>
              <a:t>Exploring and translating the female genital tract microbiota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0F7EA-063D-0D64-0B47-66EFDED2A0CE}"/>
              </a:ext>
            </a:extLst>
          </p:cNvPr>
          <p:cNvSpPr txBox="1"/>
          <p:nvPr/>
        </p:nvSpPr>
        <p:spPr>
          <a:xfrm>
            <a:off x="3796145" y="6719206"/>
            <a:ext cx="170688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4008149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ectangle"/>
          <p:cNvSpPr/>
          <p:nvPr/>
        </p:nvSpPr>
        <p:spPr>
          <a:xfrm>
            <a:off x="-42334" y="-42334"/>
            <a:ext cx="24468667" cy="1380066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C4B1-F078-2B49-BF3F-FBC90DAD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vaginal microbiota through the lifespan</a:t>
            </a:r>
          </a:p>
        </p:txBody>
      </p:sp>
      <p:pic>
        <p:nvPicPr>
          <p:cNvPr id="7" name="Stages-1.jpg" descr="Stages-1.jpg">
            <a:extLst>
              <a:ext uri="{FF2B5EF4-FFF2-40B4-BE49-F238E27FC236}">
                <a16:creationId xmlns:a16="http://schemas.microsoft.com/office/drawing/2014/main" id="{E2D29DDC-A2E8-734A-8188-C037D81E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44"/>
          <a:stretch>
            <a:fillRect/>
          </a:stretch>
        </p:blipFill>
        <p:spPr>
          <a:xfrm>
            <a:off x="6966333" y="4180335"/>
            <a:ext cx="9416775" cy="593521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11486DCA-A02E-F941-A7D3-CCE826B4E6E1}"/>
              </a:ext>
            </a:extLst>
          </p:cNvPr>
          <p:cNvSpPr/>
          <p:nvPr/>
        </p:nvSpPr>
        <p:spPr>
          <a:xfrm>
            <a:off x="6977613" y="10173368"/>
            <a:ext cx="411342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4"/>
              </a:gs>
            </a:gsLst>
            <a:lin ang="247904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D4FDDDD4-93DA-4E46-AFAC-605428DF8DF5}"/>
              </a:ext>
            </a:extLst>
          </p:cNvPr>
          <p:cNvSpPr/>
          <p:nvPr/>
        </p:nvSpPr>
        <p:spPr>
          <a:xfrm>
            <a:off x="7359493" y="10173368"/>
            <a:ext cx="411342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4"/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5D3E8E1-C267-A840-AD79-8315EC2F05E6}"/>
              </a:ext>
            </a:extLst>
          </p:cNvPr>
          <p:cNvSpPr/>
          <p:nvPr/>
        </p:nvSpPr>
        <p:spPr>
          <a:xfrm>
            <a:off x="7741372" y="10173368"/>
            <a:ext cx="1331321" cy="76375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AEFD2B86-142B-C94C-8E36-46CDE3D7EB37}"/>
              </a:ext>
            </a:extLst>
          </p:cNvPr>
          <p:cNvSpPr/>
          <p:nvPr/>
        </p:nvSpPr>
        <p:spPr>
          <a:xfrm>
            <a:off x="8998946" y="10173368"/>
            <a:ext cx="836666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4"/>
              </a:gs>
            </a:gsLst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5FD3CFFC-3E6F-AD4E-8807-F83B54028EE9}"/>
              </a:ext>
            </a:extLst>
          </p:cNvPr>
          <p:cNvSpPr/>
          <p:nvPr/>
        </p:nvSpPr>
        <p:spPr>
          <a:xfrm>
            <a:off x="9819669" y="10173368"/>
            <a:ext cx="3832908" cy="763758"/>
          </a:xfrm>
          <a:prstGeom prst="rect">
            <a:avLst/>
          </a:prstGeom>
          <a:solidFill>
            <a:schemeClr val="accent4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346DCA50-12CB-A94E-BDDD-83434F8C7BB6}"/>
              </a:ext>
            </a:extLst>
          </p:cNvPr>
          <p:cNvSpPr/>
          <p:nvPr/>
        </p:nvSpPr>
        <p:spPr>
          <a:xfrm>
            <a:off x="13636632" y="10173368"/>
            <a:ext cx="1177058" cy="763758"/>
          </a:xfrm>
          <a:prstGeom prst="rect">
            <a:avLst/>
          </a:prstGeom>
          <a:gradFill>
            <a:gsLst>
              <a:gs pos="0">
                <a:srgbClr val="A6AAA9"/>
              </a:gs>
              <a:gs pos="100000">
                <a:schemeClr val="accent4"/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AE29F751-DA82-7442-A480-91FEA6FA1B18}"/>
              </a:ext>
            </a:extLst>
          </p:cNvPr>
          <p:cNvSpPr/>
          <p:nvPr/>
        </p:nvSpPr>
        <p:spPr>
          <a:xfrm>
            <a:off x="14782271" y="10173368"/>
            <a:ext cx="1590729" cy="763758"/>
          </a:xfrm>
          <a:prstGeom prst="rect">
            <a:avLst/>
          </a:prstGeom>
          <a:solidFill>
            <a:srgbClr val="A6AAA9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B5F0C8DB-08EF-F542-9B3E-CF151036FA7C}"/>
              </a:ext>
            </a:extLst>
          </p:cNvPr>
          <p:cNvSpPr/>
          <p:nvPr/>
        </p:nvSpPr>
        <p:spPr>
          <a:xfrm>
            <a:off x="7001481" y="11032596"/>
            <a:ext cx="411342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247904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CDE20D65-B170-0843-AE9E-9340FFD84779}"/>
              </a:ext>
            </a:extLst>
          </p:cNvPr>
          <p:cNvSpPr/>
          <p:nvPr/>
        </p:nvSpPr>
        <p:spPr>
          <a:xfrm>
            <a:off x="7383361" y="11032596"/>
            <a:ext cx="411341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F9DC5A29-A49D-AD48-817E-C1E44C5F31B2}"/>
              </a:ext>
            </a:extLst>
          </p:cNvPr>
          <p:cNvSpPr/>
          <p:nvPr/>
        </p:nvSpPr>
        <p:spPr>
          <a:xfrm>
            <a:off x="7765240" y="11032596"/>
            <a:ext cx="1331321" cy="76375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54A86252-08FF-AA48-840B-492B2A1C24B1}"/>
              </a:ext>
            </a:extLst>
          </p:cNvPr>
          <p:cNvSpPr/>
          <p:nvPr/>
        </p:nvSpPr>
        <p:spPr>
          <a:xfrm>
            <a:off x="9022812" y="11032596"/>
            <a:ext cx="836668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AE7FAA68-A2C9-4244-9712-FA8DC875CA43}"/>
              </a:ext>
            </a:extLst>
          </p:cNvPr>
          <p:cNvSpPr/>
          <p:nvPr/>
        </p:nvSpPr>
        <p:spPr>
          <a:xfrm>
            <a:off x="9843536" y="11032596"/>
            <a:ext cx="982669" cy="763758"/>
          </a:xfrm>
          <a:prstGeom prst="rect">
            <a:avLst/>
          </a:prstGeom>
          <a:solidFill>
            <a:schemeClr val="accent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F18DEC8A-CABD-0F40-8B3C-F064F12C33CA}"/>
              </a:ext>
            </a:extLst>
          </p:cNvPr>
          <p:cNvSpPr/>
          <p:nvPr/>
        </p:nvSpPr>
        <p:spPr>
          <a:xfrm>
            <a:off x="13612764" y="11032596"/>
            <a:ext cx="1224794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4C99578C-598D-D940-97DC-CF031AEC5C3F}"/>
              </a:ext>
            </a:extLst>
          </p:cNvPr>
          <p:cNvSpPr/>
          <p:nvPr/>
        </p:nvSpPr>
        <p:spPr>
          <a:xfrm>
            <a:off x="14806137" y="11032596"/>
            <a:ext cx="1590729" cy="76375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2ECAA235-A360-9C43-A4FA-A45DC6F79A49}"/>
              </a:ext>
            </a:extLst>
          </p:cNvPr>
          <p:cNvSpPr/>
          <p:nvPr/>
        </p:nvSpPr>
        <p:spPr>
          <a:xfrm>
            <a:off x="10809086" y="11032596"/>
            <a:ext cx="600789" cy="7637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44E4DD73-FEDC-2C41-A591-ED74D52CC80B}"/>
              </a:ext>
            </a:extLst>
          </p:cNvPr>
          <p:cNvSpPr/>
          <p:nvPr/>
        </p:nvSpPr>
        <p:spPr>
          <a:xfrm>
            <a:off x="11386683" y="11032596"/>
            <a:ext cx="625966" cy="7637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E4549979-2F90-5242-9FAA-F95257FB2E0A}"/>
              </a:ext>
            </a:extLst>
          </p:cNvPr>
          <p:cNvSpPr/>
          <p:nvPr/>
        </p:nvSpPr>
        <p:spPr>
          <a:xfrm>
            <a:off x="12022950" y="11032596"/>
            <a:ext cx="1586440" cy="763758"/>
          </a:xfrm>
          <a:prstGeom prst="rect">
            <a:avLst/>
          </a:prstGeom>
          <a:solidFill>
            <a:schemeClr val="accent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Menarche">
            <a:extLst>
              <a:ext uri="{FF2B5EF4-FFF2-40B4-BE49-F238E27FC236}">
                <a16:creationId xmlns:a16="http://schemas.microsoft.com/office/drawing/2014/main" id="{D3D80779-FB0B-0E48-B88D-FE55A1813EEB}"/>
              </a:ext>
            </a:extLst>
          </p:cNvPr>
          <p:cNvSpPr/>
          <p:nvPr/>
        </p:nvSpPr>
        <p:spPr>
          <a:xfrm>
            <a:off x="9369152" y="3359080"/>
            <a:ext cx="1367869" cy="763760"/>
          </a:xfrm>
          <a:prstGeom prst="rect">
            <a:avLst/>
          </a:prstGeom>
          <a:solidFill>
            <a:schemeClr val="accent3">
              <a:satOff val="18648"/>
              <a:lumOff val="5971"/>
              <a:alpha val="85538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1300" b="1">
                <a:solidFill>
                  <a:srgbClr val="000000"/>
                </a:solidFill>
              </a:defRPr>
            </a:lvl1pPr>
          </a:lstStyle>
          <a:p>
            <a:r>
              <a:rPr sz="2000" dirty="0"/>
              <a:t>Menarche</a:t>
            </a:r>
            <a:endParaRPr sz="2400" dirty="0"/>
          </a:p>
        </p:txBody>
      </p:sp>
      <p:sp>
        <p:nvSpPr>
          <p:cNvPr id="26" name="Reproductive Years">
            <a:extLst>
              <a:ext uri="{FF2B5EF4-FFF2-40B4-BE49-F238E27FC236}">
                <a16:creationId xmlns:a16="http://schemas.microsoft.com/office/drawing/2014/main" id="{7607AAF1-C9B8-9245-B242-196B22B71DD7}"/>
              </a:ext>
            </a:extLst>
          </p:cNvPr>
          <p:cNvSpPr/>
          <p:nvPr/>
        </p:nvSpPr>
        <p:spPr>
          <a:xfrm>
            <a:off x="10807919" y="3359080"/>
            <a:ext cx="3030386" cy="763760"/>
          </a:xfrm>
          <a:prstGeom prst="rect">
            <a:avLst/>
          </a:prstGeom>
          <a:solidFill>
            <a:schemeClr val="accent3">
              <a:satOff val="18648"/>
              <a:lumOff val="5971"/>
              <a:alpha val="85538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1300" b="1">
                <a:solidFill>
                  <a:srgbClr val="000000"/>
                </a:solidFill>
              </a:defRPr>
            </a:lvl1pPr>
          </a:lstStyle>
          <a:p>
            <a:r>
              <a:rPr sz="2400"/>
              <a:t>Reproductive Years</a:t>
            </a:r>
          </a:p>
        </p:txBody>
      </p:sp>
      <p:sp>
        <p:nvSpPr>
          <p:cNvPr id="27" name="Menopause">
            <a:extLst>
              <a:ext uri="{FF2B5EF4-FFF2-40B4-BE49-F238E27FC236}">
                <a16:creationId xmlns:a16="http://schemas.microsoft.com/office/drawing/2014/main" id="{B946C85B-B272-1942-83AA-297FB3915AB3}"/>
              </a:ext>
            </a:extLst>
          </p:cNvPr>
          <p:cNvSpPr/>
          <p:nvPr/>
        </p:nvSpPr>
        <p:spPr>
          <a:xfrm>
            <a:off x="13905475" y="3359080"/>
            <a:ext cx="2459337" cy="763760"/>
          </a:xfrm>
          <a:prstGeom prst="rect">
            <a:avLst/>
          </a:prstGeom>
          <a:solidFill>
            <a:schemeClr val="accent3">
              <a:satOff val="18648"/>
              <a:lumOff val="5971"/>
              <a:alpha val="85538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1300" b="1">
                <a:solidFill>
                  <a:srgbClr val="000000"/>
                </a:solidFill>
              </a:defRPr>
            </a:lvl1pPr>
          </a:lstStyle>
          <a:p>
            <a:r>
              <a:rPr sz="2400"/>
              <a:t>Menopause</a:t>
            </a:r>
          </a:p>
        </p:txBody>
      </p:sp>
      <p:sp>
        <p:nvSpPr>
          <p:cNvPr id="28" name="Birth">
            <a:extLst>
              <a:ext uri="{FF2B5EF4-FFF2-40B4-BE49-F238E27FC236}">
                <a16:creationId xmlns:a16="http://schemas.microsoft.com/office/drawing/2014/main" id="{8770C8CA-185E-8A4F-B76A-C01645C05824}"/>
              </a:ext>
            </a:extLst>
          </p:cNvPr>
          <p:cNvSpPr/>
          <p:nvPr/>
        </p:nvSpPr>
        <p:spPr>
          <a:xfrm>
            <a:off x="6963870" y="3359080"/>
            <a:ext cx="800574" cy="763760"/>
          </a:xfrm>
          <a:prstGeom prst="rect">
            <a:avLst/>
          </a:prstGeom>
          <a:solidFill>
            <a:schemeClr val="accent3">
              <a:satOff val="18648"/>
              <a:lumOff val="5971"/>
              <a:alpha val="85538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1100" b="1">
                <a:solidFill>
                  <a:srgbClr val="000000"/>
                </a:solidFill>
              </a:defRPr>
            </a:lvl1pPr>
          </a:lstStyle>
          <a:p>
            <a:r>
              <a:rPr sz="2400"/>
              <a:t>Birth</a:t>
            </a:r>
          </a:p>
        </p:txBody>
      </p:sp>
      <p:sp>
        <p:nvSpPr>
          <p:cNvPr id="29" name="Pre-menarche">
            <a:extLst>
              <a:ext uri="{FF2B5EF4-FFF2-40B4-BE49-F238E27FC236}">
                <a16:creationId xmlns:a16="http://schemas.microsoft.com/office/drawing/2014/main" id="{CEF61BD4-589C-0446-9451-C05EA61F9BDC}"/>
              </a:ext>
            </a:extLst>
          </p:cNvPr>
          <p:cNvSpPr/>
          <p:nvPr/>
        </p:nvSpPr>
        <p:spPr>
          <a:xfrm>
            <a:off x="7831942" y="3359080"/>
            <a:ext cx="1469711" cy="763760"/>
          </a:xfrm>
          <a:prstGeom prst="rect">
            <a:avLst/>
          </a:prstGeom>
          <a:solidFill>
            <a:schemeClr val="accent3">
              <a:satOff val="18648"/>
              <a:lumOff val="5971"/>
              <a:alpha val="85538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1300" b="1">
                <a:solidFill>
                  <a:srgbClr val="000000"/>
                </a:solidFill>
              </a:defRPr>
            </a:lvl1pPr>
          </a:lstStyle>
          <a:p>
            <a:r>
              <a:rPr sz="2400"/>
              <a:t>Pre-menarche</a:t>
            </a:r>
          </a:p>
        </p:txBody>
      </p:sp>
      <p:sp>
        <p:nvSpPr>
          <p:cNvPr id="30" name="Lactobacillus">
            <a:extLst>
              <a:ext uri="{FF2B5EF4-FFF2-40B4-BE49-F238E27FC236}">
                <a16:creationId xmlns:a16="http://schemas.microsoft.com/office/drawing/2014/main" id="{98491388-BC76-204D-A801-1333B072B1D4}"/>
              </a:ext>
            </a:extLst>
          </p:cNvPr>
          <p:cNvSpPr txBox="1"/>
          <p:nvPr/>
        </p:nvSpPr>
        <p:spPr>
          <a:xfrm>
            <a:off x="16646372" y="10257730"/>
            <a:ext cx="271869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defRPr sz="2000" b="1" i="1"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>
              <a:defRPr sz="1400" b="0"/>
            </a:pPr>
            <a:r>
              <a:rPr sz="3200" b="1" dirty="0"/>
              <a:t>Lactobacillus</a:t>
            </a:r>
          </a:p>
        </p:txBody>
      </p:sp>
      <p:sp>
        <p:nvSpPr>
          <p:cNvPr id="31" name="Estrogen">
            <a:extLst>
              <a:ext uri="{FF2B5EF4-FFF2-40B4-BE49-F238E27FC236}">
                <a16:creationId xmlns:a16="http://schemas.microsoft.com/office/drawing/2014/main" id="{B01345CF-7E42-2247-A802-F573130E4D36}"/>
              </a:ext>
            </a:extLst>
          </p:cNvPr>
          <p:cNvSpPr txBox="1"/>
          <p:nvPr/>
        </p:nvSpPr>
        <p:spPr>
          <a:xfrm>
            <a:off x="16676509" y="11116958"/>
            <a:ext cx="187871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defRPr sz="2000" b="1"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>
              <a:defRPr sz="1400" b="0">
                <a:latin typeface="Corbel"/>
                <a:ea typeface="Corbel"/>
                <a:cs typeface="Corbel"/>
                <a:sym typeface="Corbel"/>
              </a:defRPr>
            </a:pPr>
            <a:r>
              <a:rPr sz="3200" b="1">
                <a:latin typeface="Helvetica"/>
                <a:ea typeface="Helvetica"/>
                <a:cs typeface="Helvetica"/>
                <a:sym typeface="Helvetica"/>
              </a:rPr>
              <a:t>Estrogen</a:t>
            </a: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BBC9CD7C-DF2F-D448-8A85-94A0FA1E5786}"/>
              </a:ext>
            </a:extLst>
          </p:cNvPr>
          <p:cNvSpPr/>
          <p:nvPr/>
        </p:nvSpPr>
        <p:spPr>
          <a:xfrm>
            <a:off x="10809086" y="11032596"/>
            <a:ext cx="600789" cy="71602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7DDCC35F-667B-3F4B-9DE3-72442E622AB6}"/>
              </a:ext>
            </a:extLst>
          </p:cNvPr>
          <p:cNvSpPr/>
          <p:nvPr/>
        </p:nvSpPr>
        <p:spPr>
          <a:xfrm>
            <a:off x="11405922" y="11032596"/>
            <a:ext cx="625966" cy="71602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E849F1A1-E2FD-9546-9FCD-36766B2D2B91}"/>
              </a:ext>
            </a:extLst>
          </p:cNvPr>
          <p:cNvSpPr/>
          <p:nvPr/>
        </p:nvSpPr>
        <p:spPr>
          <a:xfrm>
            <a:off x="10752880" y="10211015"/>
            <a:ext cx="600791" cy="72117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46120"/>
                  <a:satOff val="4178"/>
                  <a:lumOff val="-16732"/>
                </a:schemeClr>
              </a:gs>
            </a:gsLst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A5D08804-CE14-024E-A419-0AD7AC0C80C0}"/>
              </a:ext>
            </a:extLst>
          </p:cNvPr>
          <p:cNvSpPr/>
          <p:nvPr/>
        </p:nvSpPr>
        <p:spPr>
          <a:xfrm>
            <a:off x="11330477" y="10211015"/>
            <a:ext cx="625968" cy="72117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46120"/>
                  <a:satOff val="4178"/>
                  <a:lumOff val="-16732"/>
                </a:schemeClr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980FC7-49F0-A640-949D-986D5864351E}"/>
              </a:ext>
            </a:extLst>
          </p:cNvPr>
          <p:cNvSpPr/>
          <p:nvPr/>
        </p:nvSpPr>
        <p:spPr>
          <a:xfrm>
            <a:off x="13838306" y="10043359"/>
            <a:ext cx="2573332" cy="214719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B85512-9135-AD48-A797-63BAA318E316}"/>
              </a:ext>
            </a:extLst>
          </p:cNvPr>
          <p:cNvSpPr/>
          <p:nvPr/>
        </p:nvSpPr>
        <p:spPr>
          <a:xfrm>
            <a:off x="10803443" y="10083116"/>
            <a:ext cx="3050808" cy="214719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A1474E-D8DF-0344-A7B7-A64430098428}"/>
              </a:ext>
            </a:extLst>
          </p:cNvPr>
          <p:cNvSpPr/>
          <p:nvPr/>
        </p:nvSpPr>
        <p:spPr>
          <a:xfrm>
            <a:off x="9301609" y="10102994"/>
            <a:ext cx="1593765" cy="214719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3F7197-000E-754E-885A-894F96284599}"/>
              </a:ext>
            </a:extLst>
          </p:cNvPr>
          <p:cNvSpPr/>
          <p:nvPr/>
        </p:nvSpPr>
        <p:spPr>
          <a:xfrm>
            <a:off x="7707843" y="10083116"/>
            <a:ext cx="1593765" cy="214719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A622AA-D4CD-154C-8839-18E22C0784EE}"/>
              </a:ext>
            </a:extLst>
          </p:cNvPr>
          <p:cNvSpPr/>
          <p:nvPr/>
        </p:nvSpPr>
        <p:spPr>
          <a:xfrm>
            <a:off x="6679096" y="10969841"/>
            <a:ext cx="12685969" cy="122071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4789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08CA5154-8938-D641-B7E8-DCCD5FA8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166" y="3408716"/>
            <a:ext cx="7196039" cy="835160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40DB73-7A06-DC45-8F0F-ACEE17464336}"/>
              </a:ext>
            </a:extLst>
          </p:cNvPr>
          <p:cNvGrpSpPr/>
          <p:nvPr/>
        </p:nvGrpSpPr>
        <p:grpSpPr>
          <a:xfrm>
            <a:off x="12287614" y="11385445"/>
            <a:ext cx="1241418" cy="623420"/>
            <a:chOff x="6252053" y="11251010"/>
            <a:chExt cx="1438637" cy="72246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2B9191E-BA45-7145-9012-03E504C51A8D}"/>
                </a:ext>
              </a:extLst>
            </p:cNvPr>
            <p:cNvGrpSpPr/>
            <p:nvPr/>
          </p:nvGrpSpPr>
          <p:grpSpPr>
            <a:xfrm>
              <a:off x="6853445" y="11251010"/>
              <a:ext cx="332278" cy="722460"/>
              <a:chOff x="18370605" y="9457899"/>
              <a:chExt cx="332278" cy="722460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3C7CBFC-C212-B84C-8777-0BB858F1D7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7343" y="9457899"/>
                <a:ext cx="0" cy="448633"/>
              </a:xfrm>
              <a:prstGeom prst="line">
                <a:avLst/>
              </a:prstGeom>
              <a:noFill/>
              <a:ln w="111125" cap="rnd">
                <a:solidFill>
                  <a:srgbClr val="ABABAB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48F8842-CF2A-A04B-90E4-42B98D75EB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370605" y="9906532"/>
                <a:ext cx="112293" cy="273827"/>
              </a:xfrm>
              <a:prstGeom prst="line">
                <a:avLst/>
              </a:prstGeom>
              <a:noFill/>
              <a:ln w="111125" cap="rnd">
                <a:solidFill>
                  <a:srgbClr val="ABABAB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BA13179-AD60-324C-8E11-659803ADB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31790" y="9905661"/>
                <a:ext cx="171093" cy="274698"/>
              </a:xfrm>
              <a:prstGeom prst="line">
                <a:avLst/>
              </a:prstGeom>
              <a:noFill/>
              <a:ln w="111125" cap="rnd">
                <a:solidFill>
                  <a:srgbClr val="ABABAB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F7BC060-00DB-D741-9CB9-865B7804E0F0}"/>
                </a:ext>
              </a:extLst>
            </p:cNvPr>
            <p:cNvGrpSpPr/>
            <p:nvPr/>
          </p:nvGrpSpPr>
          <p:grpSpPr>
            <a:xfrm>
              <a:off x="7358412" y="11251010"/>
              <a:ext cx="332278" cy="722460"/>
              <a:chOff x="18370605" y="9457899"/>
              <a:chExt cx="332278" cy="722460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11DD3CC-7AB6-7A4E-8167-E59F30D532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7343" y="9457899"/>
                <a:ext cx="0" cy="448633"/>
              </a:xfrm>
              <a:prstGeom prst="line">
                <a:avLst/>
              </a:prstGeom>
              <a:noFill/>
              <a:ln w="111125" cap="rnd">
                <a:solidFill>
                  <a:srgbClr val="ABABAB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801DAE8-66BF-AF4B-A6C1-169779305A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370605" y="9906532"/>
                <a:ext cx="112293" cy="273827"/>
              </a:xfrm>
              <a:prstGeom prst="line">
                <a:avLst/>
              </a:prstGeom>
              <a:noFill/>
              <a:ln w="111125" cap="rnd">
                <a:solidFill>
                  <a:srgbClr val="ABABAB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2C12298-BF34-DC42-A09E-D23FE43BF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31790" y="9905661"/>
                <a:ext cx="171093" cy="274698"/>
              </a:xfrm>
              <a:prstGeom prst="line">
                <a:avLst/>
              </a:prstGeom>
              <a:noFill/>
              <a:ln w="111125" cap="rnd">
                <a:solidFill>
                  <a:srgbClr val="ABABAB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FB2C5BE-864C-4744-9DFC-11BD3FF8E222}"/>
                </a:ext>
              </a:extLst>
            </p:cNvPr>
            <p:cNvGrpSpPr/>
            <p:nvPr/>
          </p:nvGrpSpPr>
          <p:grpSpPr>
            <a:xfrm>
              <a:off x="6252053" y="11251010"/>
              <a:ext cx="332278" cy="722460"/>
              <a:chOff x="18370605" y="9457899"/>
              <a:chExt cx="332278" cy="722460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55E6E67-1732-5C40-8242-231BC3B01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07343" y="9457899"/>
                <a:ext cx="0" cy="448633"/>
              </a:xfrm>
              <a:prstGeom prst="line">
                <a:avLst/>
              </a:prstGeom>
              <a:noFill/>
              <a:ln w="111125" cap="rnd">
                <a:solidFill>
                  <a:srgbClr val="ABABAB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2B5ADD3-F98B-1A44-A196-3152BAAEC4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370605" y="9906532"/>
                <a:ext cx="112293" cy="273827"/>
              </a:xfrm>
              <a:prstGeom prst="line">
                <a:avLst/>
              </a:prstGeom>
              <a:noFill/>
              <a:ln w="111125" cap="rnd">
                <a:solidFill>
                  <a:srgbClr val="ABABAB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E3E6C94-CFF3-D942-AE07-1DDF6EBA33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31790" y="9905661"/>
                <a:ext cx="171093" cy="274698"/>
              </a:xfrm>
              <a:prstGeom prst="line">
                <a:avLst/>
              </a:prstGeom>
              <a:noFill/>
              <a:ln w="111125" cap="rnd">
                <a:solidFill>
                  <a:srgbClr val="ABABAB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B9E0DB-62F5-BF4D-BF87-9DFDB00506D4}"/>
              </a:ext>
            </a:extLst>
          </p:cNvPr>
          <p:cNvGrpSpPr/>
          <p:nvPr/>
        </p:nvGrpSpPr>
        <p:grpSpPr>
          <a:xfrm>
            <a:off x="12280406" y="12047524"/>
            <a:ext cx="1631415" cy="1248764"/>
            <a:chOff x="6244846" y="11913089"/>
            <a:chExt cx="1631415" cy="1248764"/>
          </a:xfrm>
        </p:grpSpPr>
        <p:sp>
          <p:nvSpPr>
            <p:cNvPr id="133" name="Triangle 132">
              <a:extLst>
                <a:ext uri="{FF2B5EF4-FFF2-40B4-BE49-F238E27FC236}">
                  <a16:creationId xmlns:a16="http://schemas.microsoft.com/office/drawing/2014/main" id="{24334996-F1B8-0E42-9EDA-45BE4B916C13}"/>
                </a:ext>
              </a:extLst>
            </p:cNvPr>
            <p:cNvSpPr/>
            <p:nvPr/>
          </p:nvSpPr>
          <p:spPr>
            <a:xfrm>
              <a:off x="7507772" y="12022270"/>
              <a:ext cx="286603" cy="300251"/>
            </a:xfrm>
            <a:prstGeom prst="triangle">
              <a:avLst/>
            </a:prstGeom>
            <a:solidFill>
              <a:srgbClr val="EE7BB6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F95FC1-7AF3-334F-849E-A382F9E4982C}"/>
                </a:ext>
              </a:extLst>
            </p:cNvPr>
            <p:cNvGrpSpPr/>
            <p:nvPr/>
          </p:nvGrpSpPr>
          <p:grpSpPr>
            <a:xfrm>
              <a:off x="6244846" y="12104157"/>
              <a:ext cx="1631415" cy="1057696"/>
              <a:chOff x="6244846" y="12104157"/>
              <a:chExt cx="1631415" cy="105769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685BE0-ABD3-FF46-A04B-25AF2DF1AA48}"/>
                  </a:ext>
                </a:extLst>
              </p:cNvPr>
              <p:cNvSpPr txBox="1"/>
              <p:nvPr/>
            </p:nvSpPr>
            <p:spPr>
              <a:xfrm>
                <a:off x="6244846" y="12638633"/>
                <a:ext cx="16257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Estrogen</a:t>
                </a:r>
              </a:p>
            </p:txBody>
          </p: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EEEEC262-5AC3-0E42-B2D1-57087773E899}"/>
                  </a:ext>
                </a:extLst>
              </p:cNvPr>
              <p:cNvSpPr/>
              <p:nvPr/>
            </p:nvSpPr>
            <p:spPr>
              <a:xfrm>
                <a:off x="6252178" y="12158748"/>
                <a:ext cx="286603" cy="300251"/>
              </a:xfrm>
              <a:prstGeom prst="triangle">
                <a:avLst/>
              </a:prstGeom>
              <a:solidFill>
                <a:srgbClr val="EE7BB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77F656F6-F34A-9642-AEC5-7403137B7CFD}"/>
                  </a:ext>
                </a:extLst>
              </p:cNvPr>
              <p:cNvSpPr/>
              <p:nvPr/>
            </p:nvSpPr>
            <p:spPr>
              <a:xfrm>
                <a:off x="6661610" y="12281578"/>
                <a:ext cx="286603" cy="300251"/>
              </a:xfrm>
              <a:prstGeom prst="triangle">
                <a:avLst/>
              </a:prstGeom>
              <a:solidFill>
                <a:srgbClr val="EE7BB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F0D18256-E508-F94E-8BF0-A173B880837A}"/>
                  </a:ext>
                </a:extLst>
              </p:cNvPr>
              <p:cNvSpPr/>
              <p:nvPr/>
            </p:nvSpPr>
            <p:spPr>
              <a:xfrm>
                <a:off x="7084691" y="12104157"/>
                <a:ext cx="286603" cy="300251"/>
              </a:xfrm>
              <a:prstGeom prst="triangle">
                <a:avLst/>
              </a:prstGeom>
              <a:solidFill>
                <a:srgbClr val="EE7BB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7897ABA4-CC27-7741-B1A9-142826945B5D}"/>
                  </a:ext>
                </a:extLst>
              </p:cNvPr>
              <p:cNvSpPr/>
              <p:nvPr/>
            </p:nvSpPr>
            <p:spPr>
              <a:xfrm>
                <a:off x="7589658" y="12295225"/>
                <a:ext cx="286603" cy="300251"/>
              </a:xfrm>
              <a:prstGeom prst="triangle">
                <a:avLst/>
              </a:prstGeom>
              <a:solidFill>
                <a:srgbClr val="EE7BB6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</p:grpSp>
        <p:sp>
          <p:nvSpPr>
            <p:cNvPr id="135" name="Triangle 134">
              <a:extLst>
                <a:ext uri="{FF2B5EF4-FFF2-40B4-BE49-F238E27FC236}">
                  <a16:creationId xmlns:a16="http://schemas.microsoft.com/office/drawing/2014/main" id="{4AAF7F99-72C5-8E45-81B6-F59EBE9DE6D9}"/>
                </a:ext>
              </a:extLst>
            </p:cNvPr>
            <p:cNvSpPr/>
            <p:nvPr/>
          </p:nvSpPr>
          <p:spPr>
            <a:xfrm>
              <a:off x="6729848" y="11913089"/>
              <a:ext cx="286603" cy="300251"/>
            </a:xfrm>
            <a:prstGeom prst="triangle">
              <a:avLst/>
            </a:prstGeom>
            <a:solidFill>
              <a:srgbClr val="EE7BB6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4BA82D-0FBC-D848-A975-CAA9872FC52B}"/>
              </a:ext>
            </a:extLst>
          </p:cNvPr>
          <p:cNvGrpSpPr/>
          <p:nvPr/>
        </p:nvGrpSpPr>
        <p:grpSpPr>
          <a:xfrm>
            <a:off x="8628635" y="3995456"/>
            <a:ext cx="5268036" cy="2811327"/>
            <a:chOff x="2593075" y="3861021"/>
            <a:chExt cx="5268036" cy="28113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E34440-B9F8-5A4E-986F-A84E58D5091F}"/>
                </a:ext>
              </a:extLst>
            </p:cNvPr>
            <p:cNvGrpSpPr/>
            <p:nvPr/>
          </p:nvGrpSpPr>
          <p:grpSpPr>
            <a:xfrm>
              <a:off x="2593075" y="5812539"/>
              <a:ext cx="4722126" cy="859809"/>
              <a:chOff x="2593075" y="5812539"/>
              <a:chExt cx="4722126" cy="85980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79EB8C5-D22E-2B4A-915B-1EB71F5A1C42}"/>
                  </a:ext>
                </a:extLst>
              </p:cNvPr>
              <p:cNvSpPr/>
              <p:nvPr/>
            </p:nvSpPr>
            <p:spPr>
              <a:xfrm>
                <a:off x="3111690" y="5826187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6309775-9986-8F4A-9A74-F6BFF8D4DDF2}"/>
                  </a:ext>
                </a:extLst>
              </p:cNvPr>
              <p:cNvSpPr/>
              <p:nvPr/>
            </p:nvSpPr>
            <p:spPr>
              <a:xfrm>
                <a:off x="4258102" y="5812540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D80896C-B28E-8A49-A51A-0102E53910C0}"/>
                  </a:ext>
                </a:extLst>
              </p:cNvPr>
              <p:cNvSpPr/>
              <p:nvPr/>
            </p:nvSpPr>
            <p:spPr>
              <a:xfrm>
                <a:off x="5459105" y="5826188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5AD1B7-7290-8C42-9604-AC054390E8CE}"/>
                  </a:ext>
                </a:extLst>
              </p:cNvPr>
              <p:cNvSpPr/>
              <p:nvPr/>
            </p:nvSpPr>
            <p:spPr>
              <a:xfrm>
                <a:off x="5104264" y="5839835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BF1B494-31E3-3045-9984-32CA93CA57EC}"/>
                  </a:ext>
                </a:extLst>
              </p:cNvPr>
              <p:cNvSpPr/>
              <p:nvPr/>
            </p:nvSpPr>
            <p:spPr>
              <a:xfrm>
                <a:off x="2593075" y="5826187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AF00CE0-4E6B-BC40-A72E-89BD3F4112D2}"/>
                  </a:ext>
                </a:extLst>
              </p:cNvPr>
              <p:cNvSpPr/>
              <p:nvPr/>
            </p:nvSpPr>
            <p:spPr>
              <a:xfrm>
                <a:off x="2593075" y="6140086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85DBEF54-ADD6-F346-8BCD-76C483A05A32}"/>
                  </a:ext>
                </a:extLst>
              </p:cNvPr>
              <p:cNvSpPr/>
              <p:nvPr/>
            </p:nvSpPr>
            <p:spPr>
              <a:xfrm>
                <a:off x="3248168" y="6099142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85605F1-29EC-614C-824E-B2FDB8426A1A}"/>
                  </a:ext>
                </a:extLst>
              </p:cNvPr>
              <p:cNvSpPr/>
              <p:nvPr/>
            </p:nvSpPr>
            <p:spPr>
              <a:xfrm>
                <a:off x="3671248" y="6112789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77D1F037-89B2-1E42-BF48-315730CC3525}"/>
                  </a:ext>
                </a:extLst>
              </p:cNvPr>
              <p:cNvSpPr/>
              <p:nvPr/>
            </p:nvSpPr>
            <p:spPr>
              <a:xfrm>
                <a:off x="4517410" y="6112789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61A3E27-79CC-A745-BD7A-E8D72983F43A}"/>
                  </a:ext>
                </a:extLst>
              </p:cNvPr>
              <p:cNvSpPr/>
              <p:nvPr/>
            </p:nvSpPr>
            <p:spPr>
              <a:xfrm>
                <a:off x="4885899" y="6167380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6F05DEE-B627-E347-91E8-E9875CCD9EFA}"/>
                  </a:ext>
                </a:extLst>
              </p:cNvPr>
              <p:cNvSpPr/>
              <p:nvPr/>
            </p:nvSpPr>
            <p:spPr>
              <a:xfrm>
                <a:off x="5677469" y="6126437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14E8FBA-9850-1B42-8AA5-E21E0270FD5E}"/>
                  </a:ext>
                </a:extLst>
              </p:cNvPr>
              <p:cNvSpPr/>
              <p:nvPr/>
            </p:nvSpPr>
            <p:spPr>
              <a:xfrm>
                <a:off x="6523630" y="6085494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26EE5AA-13B0-F840-965C-DB229BCC83E4}"/>
                  </a:ext>
                </a:extLst>
              </p:cNvPr>
              <p:cNvSpPr/>
              <p:nvPr/>
            </p:nvSpPr>
            <p:spPr>
              <a:xfrm>
                <a:off x="6387152" y="5812539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086AA1C-0A4B-0A45-9FC4-F6FD1E5C1EFA}"/>
                  </a:ext>
                </a:extLst>
              </p:cNvPr>
              <p:cNvSpPr/>
              <p:nvPr/>
            </p:nvSpPr>
            <p:spPr>
              <a:xfrm>
                <a:off x="7110484" y="5812539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0E2FA9C-F5E6-C640-A881-B08BA1CA0A58}"/>
                  </a:ext>
                </a:extLst>
              </p:cNvPr>
              <p:cNvSpPr/>
              <p:nvPr/>
            </p:nvSpPr>
            <p:spPr>
              <a:xfrm>
                <a:off x="7028597" y="6099142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382BC117-DDDB-C34A-A318-6A3E9A338222}"/>
                  </a:ext>
                </a:extLst>
              </p:cNvPr>
              <p:cNvSpPr/>
              <p:nvPr/>
            </p:nvSpPr>
            <p:spPr>
              <a:xfrm>
                <a:off x="7014950" y="6413041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1DBC6284-C311-CA45-B055-ABB405EB345F}"/>
                  </a:ext>
                </a:extLst>
              </p:cNvPr>
              <p:cNvSpPr/>
              <p:nvPr/>
            </p:nvSpPr>
            <p:spPr>
              <a:xfrm>
                <a:off x="4967786" y="6467631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08A203-C204-0A4B-943F-33BACE62D2CB}"/>
                </a:ext>
              </a:extLst>
            </p:cNvPr>
            <p:cNvGrpSpPr/>
            <p:nvPr/>
          </p:nvGrpSpPr>
          <p:grpSpPr>
            <a:xfrm>
              <a:off x="2934269" y="3861021"/>
              <a:ext cx="4926842" cy="1173708"/>
              <a:chOff x="2934269" y="3861021"/>
              <a:chExt cx="4926842" cy="1173708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FB1ECF5-91CA-144A-9D7D-ED525ECED394}"/>
                  </a:ext>
                </a:extLst>
              </p:cNvPr>
              <p:cNvSpPr/>
              <p:nvPr/>
            </p:nvSpPr>
            <p:spPr>
              <a:xfrm>
                <a:off x="3753135" y="4488818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24D2F1C9-5482-1847-8A60-1FFE781F00C6}"/>
                  </a:ext>
                </a:extLst>
              </p:cNvPr>
              <p:cNvSpPr/>
              <p:nvPr/>
            </p:nvSpPr>
            <p:spPr>
              <a:xfrm>
                <a:off x="2934269" y="4775421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EEA2BF1-EBE0-2445-A6C1-7A247C41BD86}"/>
                  </a:ext>
                </a:extLst>
              </p:cNvPr>
              <p:cNvSpPr/>
              <p:nvPr/>
            </p:nvSpPr>
            <p:spPr>
              <a:xfrm>
                <a:off x="4094329" y="4830012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E4D6F36-B4F5-D14E-ADE6-D90A83926FE9}"/>
                  </a:ext>
                </a:extLst>
              </p:cNvPr>
              <p:cNvSpPr/>
              <p:nvPr/>
            </p:nvSpPr>
            <p:spPr>
              <a:xfrm>
                <a:off x="4299045" y="3861021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4AC4528B-0B63-1B4B-B62F-DDCFF485A677}"/>
                  </a:ext>
                </a:extLst>
              </p:cNvPr>
              <p:cNvSpPr/>
              <p:nvPr/>
            </p:nvSpPr>
            <p:spPr>
              <a:xfrm>
                <a:off x="5527344" y="4338693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4994A496-13B9-A64D-84EC-B4F51C61D673}"/>
                  </a:ext>
                </a:extLst>
              </p:cNvPr>
              <p:cNvSpPr/>
              <p:nvPr/>
            </p:nvSpPr>
            <p:spPr>
              <a:xfrm>
                <a:off x="5568287" y="4789066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A293E1B8-8C14-2E4F-9010-685505642AAE}"/>
                  </a:ext>
                </a:extLst>
              </p:cNvPr>
              <p:cNvSpPr/>
              <p:nvPr/>
            </p:nvSpPr>
            <p:spPr>
              <a:xfrm>
                <a:off x="5950424" y="4789068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8A4EB37-1E34-B54E-9752-5E83DA5B90F8}"/>
                  </a:ext>
                </a:extLst>
              </p:cNvPr>
              <p:cNvSpPr/>
              <p:nvPr/>
            </p:nvSpPr>
            <p:spPr>
              <a:xfrm>
                <a:off x="6714699" y="4529761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029C403-9133-E44B-99EC-CE41C17FFF4A}"/>
                  </a:ext>
                </a:extLst>
              </p:cNvPr>
              <p:cNvSpPr/>
              <p:nvPr/>
            </p:nvSpPr>
            <p:spPr>
              <a:xfrm>
                <a:off x="6960359" y="4038442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44D370B0-940A-E84F-B67F-2E94DCF6EDEA}"/>
                  </a:ext>
                </a:extLst>
              </p:cNvPr>
              <p:cNvSpPr/>
              <p:nvPr/>
            </p:nvSpPr>
            <p:spPr>
              <a:xfrm>
                <a:off x="7656394" y="4065737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D889E78C-A3AA-B945-B348-1FE413B8154D}"/>
                  </a:ext>
                </a:extLst>
              </p:cNvPr>
              <p:cNvSpPr/>
              <p:nvPr/>
            </p:nvSpPr>
            <p:spPr>
              <a:xfrm>
                <a:off x="5063320" y="4270453"/>
                <a:ext cx="204717" cy="204717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A92CA6-6289-F14E-8A76-5F1DACE0C546}"/>
              </a:ext>
            </a:extLst>
          </p:cNvPr>
          <p:cNvGrpSpPr/>
          <p:nvPr/>
        </p:nvGrpSpPr>
        <p:grpSpPr>
          <a:xfrm>
            <a:off x="8527647" y="3712678"/>
            <a:ext cx="4428292" cy="1292913"/>
            <a:chOff x="2492087" y="3578243"/>
            <a:chExt cx="4428292" cy="129291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56C9FE7-430C-024F-A011-505839255D8B}"/>
                </a:ext>
              </a:extLst>
            </p:cNvPr>
            <p:cNvSpPr/>
            <p:nvPr/>
          </p:nvSpPr>
          <p:spPr>
            <a:xfrm>
              <a:off x="4075227" y="4124154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B50EF4AA-C8EA-8F48-9513-B32E566B9E58}"/>
                </a:ext>
              </a:extLst>
            </p:cNvPr>
            <p:cNvSpPr/>
            <p:nvPr/>
          </p:nvSpPr>
          <p:spPr>
            <a:xfrm>
              <a:off x="4389126" y="4165097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15" name="Rounded Rectangle 214">
              <a:extLst>
                <a:ext uri="{FF2B5EF4-FFF2-40B4-BE49-F238E27FC236}">
                  <a16:creationId xmlns:a16="http://schemas.microsoft.com/office/drawing/2014/main" id="{9432E6C0-E450-B44A-8003-2ACCB00A6502}"/>
                </a:ext>
              </a:extLst>
            </p:cNvPr>
            <p:cNvSpPr/>
            <p:nvPr/>
          </p:nvSpPr>
          <p:spPr>
            <a:xfrm>
              <a:off x="5494595" y="3960381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5B3E4AAA-2B08-2943-84C6-99DF25E5355D}"/>
                </a:ext>
              </a:extLst>
            </p:cNvPr>
            <p:cNvSpPr/>
            <p:nvPr/>
          </p:nvSpPr>
          <p:spPr>
            <a:xfrm>
              <a:off x="6163335" y="3687426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A9B709AD-39A2-D047-BC07-876A14E0A003}"/>
                </a:ext>
              </a:extLst>
            </p:cNvPr>
            <p:cNvSpPr/>
            <p:nvPr/>
          </p:nvSpPr>
          <p:spPr>
            <a:xfrm>
              <a:off x="6641007" y="4178745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18" name="Rounded Rectangle 217">
              <a:extLst>
                <a:ext uri="{FF2B5EF4-FFF2-40B4-BE49-F238E27FC236}">
                  <a16:creationId xmlns:a16="http://schemas.microsoft.com/office/drawing/2014/main" id="{DD66F7A3-C6D2-7B45-B501-D5E7CAF7D0C4}"/>
                </a:ext>
              </a:extLst>
            </p:cNvPr>
            <p:cNvSpPr/>
            <p:nvPr/>
          </p:nvSpPr>
          <p:spPr>
            <a:xfrm>
              <a:off x="6736541" y="3578243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4C45BDC4-854A-3F44-8B2A-2EF61C367E54}"/>
                </a:ext>
              </a:extLst>
            </p:cNvPr>
            <p:cNvSpPr/>
            <p:nvPr/>
          </p:nvSpPr>
          <p:spPr>
            <a:xfrm>
              <a:off x="5044218" y="4697360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20" name="Rounded Rectangle 219">
              <a:extLst>
                <a:ext uri="{FF2B5EF4-FFF2-40B4-BE49-F238E27FC236}">
                  <a16:creationId xmlns:a16="http://schemas.microsoft.com/office/drawing/2014/main" id="{E87E36A7-AFD6-D048-9131-7CD543E3C794}"/>
                </a:ext>
              </a:extLst>
            </p:cNvPr>
            <p:cNvSpPr/>
            <p:nvPr/>
          </p:nvSpPr>
          <p:spPr>
            <a:xfrm>
              <a:off x="4334535" y="4711008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21" name="Rounded Rectangle 220">
              <a:extLst>
                <a:ext uri="{FF2B5EF4-FFF2-40B4-BE49-F238E27FC236}">
                  <a16:creationId xmlns:a16="http://schemas.microsoft.com/office/drawing/2014/main" id="{B894E01D-456E-1242-9D60-E29745B42515}"/>
                </a:ext>
              </a:extLst>
            </p:cNvPr>
            <p:cNvSpPr/>
            <p:nvPr/>
          </p:nvSpPr>
          <p:spPr>
            <a:xfrm>
              <a:off x="3502021" y="4137802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1C67AA7-EE1A-AA4F-9A75-261F27BB321F}"/>
                </a:ext>
              </a:extLst>
            </p:cNvPr>
            <p:cNvSpPr/>
            <p:nvPr/>
          </p:nvSpPr>
          <p:spPr>
            <a:xfrm>
              <a:off x="2492087" y="3755665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23" name="Rounded Rectangle 222">
              <a:extLst>
                <a:ext uri="{FF2B5EF4-FFF2-40B4-BE49-F238E27FC236}">
                  <a16:creationId xmlns:a16="http://schemas.microsoft.com/office/drawing/2014/main" id="{4A87D06F-0D78-5E44-9655-65A6D10A4CCE}"/>
                </a:ext>
              </a:extLst>
            </p:cNvPr>
            <p:cNvSpPr/>
            <p:nvPr/>
          </p:nvSpPr>
          <p:spPr>
            <a:xfrm>
              <a:off x="3106236" y="3605540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E268F214-30D3-0F41-96F8-4F26866D12DB}"/>
                </a:ext>
              </a:extLst>
            </p:cNvPr>
            <p:cNvSpPr/>
            <p:nvPr/>
          </p:nvSpPr>
          <p:spPr>
            <a:xfrm>
              <a:off x="2505734" y="4410758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36F42B6-D725-EC41-B627-03B285967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94"/>
          <a:stretch/>
        </p:blipFill>
        <p:spPr>
          <a:xfrm>
            <a:off x="15262953" y="3408716"/>
            <a:ext cx="3629221" cy="185027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7000754-1694-6945-95C7-57A43F5493C4}"/>
              </a:ext>
            </a:extLst>
          </p:cNvPr>
          <p:cNvGrpSpPr/>
          <p:nvPr/>
        </p:nvGrpSpPr>
        <p:grpSpPr>
          <a:xfrm>
            <a:off x="19073539" y="3453387"/>
            <a:ext cx="3655568" cy="1811028"/>
            <a:chOff x="20230194" y="2798698"/>
            <a:chExt cx="3655568" cy="1811028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8E548C99-C939-1F4A-959C-FB3E937904F3}"/>
                </a:ext>
              </a:extLst>
            </p:cNvPr>
            <p:cNvSpPr/>
            <p:nvPr/>
          </p:nvSpPr>
          <p:spPr>
            <a:xfrm>
              <a:off x="20609700" y="3830727"/>
              <a:ext cx="204717" cy="204717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1B22F5CF-7296-1143-B46C-0B26B68EAAF5}"/>
                </a:ext>
              </a:extLst>
            </p:cNvPr>
            <p:cNvSpPr/>
            <p:nvPr/>
          </p:nvSpPr>
          <p:spPr>
            <a:xfrm>
              <a:off x="20631700" y="4296565"/>
              <a:ext cx="183838" cy="160148"/>
            </a:xfrm>
            <a:prstGeom prst="round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1F46E5-646E-2C47-A628-0963365F6756}"/>
                </a:ext>
              </a:extLst>
            </p:cNvPr>
            <p:cNvSpPr txBox="1"/>
            <p:nvPr/>
          </p:nvSpPr>
          <p:spPr>
            <a:xfrm>
              <a:off x="21276808" y="3665878"/>
              <a:ext cx="2034042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Glycogen</a:t>
              </a: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F0CB351-F6DF-D244-91E5-F82FE1980AF3}"/>
                </a:ext>
              </a:extLst>
            </p:cNvPr>
            <p:cNvSpPr txBox="1"/>
            <p:nvPr/>
          </p:nvSpPr>
          <p:spPr>
            <a:xfrm>
              <a:off x="21333219" y="4137802"/>
              <a:ext cx="1423172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Sugars</a:t>
              </a: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4AAC9850-3D13-7C44-8EE3-0D875F40F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4874"/>
            <a:stretch/>
          </p:blipFill>
          <p:spPr>
            <a:xfrm>
              <a:off x="20256541" y="3211685"/>
              <a:ext cx="3629221" cy="4719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510D0C-FB2D-A098-AD15-7D7AFF520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082" b="27792"/>
            <a:stretch/>
          </p:blipFill>
          <p:spPr>
            <a:xfrm>
              <a:off x="20230194" y="2798698"/>
              <a:ext cx="3629221" cy="471924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5F86728-6B1C-500A-86DB-0A3C069F7188}"/>
              </a:ext>
            </a:extLst>
          </p:cNvPr>
          <p:cNvSpPr txBox="1">
            <a:spLocks/>
          </p:cNvSpPr>
          <p:nvPr/>
        </p:nvSpPr>
        <p:spPr>
          <a:xfrm>
            <a:off x="1219200" y="6223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/>
              <a:t>Estrogen and epithelial cell maturation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09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C4B1-F078-2B49-BF3F-FBC90DAD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vaginal microbiota through the lifespan</a:t>
            </a:r>
          </a:p>
        </p:txBody>
      </p:sp>
      <p:pic>
        <p:nvPicPr>
          <p:cNvPr id="7" name="Stages-1.jpg" descr="Stages-1.jpg">
            <a:extLst>
              <a:ext uri="{FF2B5EF4-FFF2-40B4-BE49-F238E27FC236}">
                <a16:creationId xmlns:a16="http://schemas.microsoft.com/office/drawing/2014/main" id="{E2D29DDC-A2E8-734A-8188-C037D81E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44"/>
          <a:stretch>
            <a:fillRect/>
          </a:stretch>
        </p:blipFill>
        <p:spPr>
          <a:xfrm>
            <a:off x="6966333" y="4180335"/>
            <a:ext cx="9416775" cy="593521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11486DCA-A02E-F941-A7D3-CCE826B4E6E1}"/>
              </a:ext>
            </a:extLst>
          </p:cNvPr>
          <p:cNvSpPr/>
          <p:nvPr/>
        </p:nvSpPr>
        <p:spPr>
          <a:xfrm>
            <a:off x="6977613" y="10173368"/>
            <a:ext cx="411342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4"/>
              </a:gs>
            </a:gsLst>
            <a:lin ang="247904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D4FDDDD4-93DA-4E46-AFAC-605428DF8DF5}"/>
              </a:ext>
            </a:extLst>
          </p:cNvPr>
          <p:cNvSpPr/>
          <p:nvPr/>
        </p:nvSpPr>
        <p:spPr>
          <a:xfrm>
            <a:off x="7359493" y="10173368"/>
            <a:ext cx="411342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4"/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5D3E8E1-C267-A840-AD79-8315EC2F05E6}"/>
              </a:ext>
            </a:extLst>
          </p:cNvPr>
          <p:cNvSpPr/>
          <p:nvPr/>
        </p:nvSpPr>
        <p:spPr>
          <a:xfrm>
            <a:off x="7741372" y="10173368"/>
            <a:ext cx="1331321" cy="76375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AEFD2B86-142B-C94C-8E36-46CDE3D7EB37}"/>
              </a:ext>
            </a:extLst>
          </p:cNvPr>
          <p:cNvSpPr/>
          <p:nvPr/>
        </p:nvSpPr>
        <p:spPr>
          <a:xfrm>
            <a:off x="8998946" y="10173368"/>
            <a:ext cx="836666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4"/>
              </a:gs>
            </a:gsLst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5FD3CFFC-3E6F-AD4E-8807-F83B54028EE9}"/>
              </a:ext>
            </a:extLst>
          </p:cNvPr>
          <p:cNvSpPr/>
          <p:nvPr/>
        </p:nvSpPr>
        <p:spPr>
          <a:xfrm>
            <a:off x="9819669" y="10173368"/>
            <a:ext cx="3832908" cy="763758"/>
          </a:xfrm>
          <a:prstGeom prst="rect">
            <a:avLst/>
          </a:prstGeom>
          <a:solidFill>
            <a:schemeClr val="accent4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346DCA50-12CB-A94E-BDDD-83434F8C7BB6}"/>
              </a:ext>
            </a:extLst>
          </p:cNvPr>
          <p:cNvSpPr/>
          <p:nvPr/>
        </p:nvSpPr>
        <p:spPr>
          <a:xfrm>
            <a:off x="13636632" y="10173368"/>
            <a:ext cx="1177058" cy="763758"/>
          </a:xfrm>
          <a:prstGeom prst="rect">
            <a:avLst/>
          </a:prstGeom>
          <a:gradFill>
            <a:gsLst>
              <a:gs pos="0">
                <a:srgbClr val="A6AAA9"/>
              </a:gs>
              <a:gs pos="100000">
                <a:schemeClr val="accent4"/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AE29F751-DA82-7442-A480-91FEA6FA1B18}"/>
              </a:ext>
            </a:extLst>
          </p:cNvPr>
          <p:cNvSpPr/>
          <p:nvPr/>
        </p:nvSpPr>
        <p:spPr>
          <a:xfrm>
            <a:off x="14782271" y="10173368"/>
            <a:ext cx="1590729" cy="763758"/>
          </a:xfrm>
          <a:prstGeom prst="rect">
            <a:avLst/>
          </a:prstGeom>
          <a:solidFill>
            <a:srgbClr val="A6AAA9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B5F0C8DB-08EF-F542-9B3E-CF151036FA7C}"/>
              </a:ext>
            </a:extLst>
          </p:cNvPr>
          <p:cNvSpPr/>
          <p:nvPr/>
        </p:nvSpPr>
        <p:spPr>
          <a:xfrm>
            <a:off x="7001481" y="11032596"/>
            <a:ext cx="411342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247904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CDE20D65-B170-0843-AE9E-9340FFD84779}"/>
              </a:ext>
            </a:extLst>
          </p:cNvPr>
          <p:cNvSpPr/>
          <p:nvPr/>
        </p:nvSpPr>
        <p:spPr>
          <a:xfrm>
            <a:off x="7383361" y="11032596"/>
            <a:ext cx="411341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F9DC5A29-A49D-AD48-817E-C1E44C5F31B2}"/>
              </a:ext>
            </a:extLst>
          </p:cNvPr>
          <p:cNvSpPr/>
          <p:nvPr/>
        </p:nvSpPr>
        <p:spPr>
          <a:xfrm>
            <a:off x="7765240" y="11032596"/>
            <a:ext cx="1331321" cy="76375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54A86252-08FF-AA48-840B-492B2A1C24B1}"/>
              </a:ext>
            </a:extLst>
          </p:cNvPr>
          <p:cNvSpPr/>
          <p:nvPr/>
        </p:nvSpPr>
        <p:spPr>
          <a:xfrm>
            <a:off x="9022812" y="11032596"/>
            <a:ext cx="836668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AE7FAA68-A2C9-4244-9712-FA8DC875CA43}"/>
              </a:ext>
            </a:extLst>
          </p:cNvPr>
          <p:cNvSpPr/>
          <p:nvPr/>
        </p:nvSpPr>
        <p:spPr>
          <a:xfrm>
            <a:off x="9843536" y="11032596"/>
            <a:ext cx="982669" cy="763758"/>
          </a:xfrm>
          <a:prstGeom prst="rect">
            <a:avLst/>
          </a:prstGeom>
          <a:solidFill>
            <a:schemeClr val="accent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F18DEC8A-CABD-0F40-8B3C-F064F12C33CA}"/>
              </a:ext>
            </a:extLst>
          </p:cNvPr>
          <p:cNvSpPr/>
          <p:nvPr/>
        </p:nvSpPr>
        <p:spPr>
          <a:xfrm>
            <a:off x="13612764" y="11032596"/>
            <a:ext cx="1224794" cy="76375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chemeClr val="accent1"/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4C99578C-598D-D940-97DC-CF031AEC5C3F}"/>
              </a:ext>
            </a:extLst>
          </p:cNvPr>
          <p:cNvSpPr/>
          <p:nvPr/>
        </p:nvSpPr>
        <p:spPr>
          <a:xfrm>
            <a:off x="14806137" y="11032596"/>
            <a:ext cx="1590729" cy="76375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2ECAA235-A360-9C43-A4FA-A45DC6F79A49}"/>
              </a:ext>
            </a:extLst>
          </p:cNvPr>
          <p:cNvSpPr/>
          <p:nvPr/>
        </p:nvSpPr>
        <p:spPr>
          <a:xfrm>
            <a:off x="10809086" y="11032596"/>
            <a:ext cx="600789" cy="7637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44E4DD73-FEDC-2C41-A591-ED74D52CC80B}"/>
              </a:ext>
            </a:extLst>
          </p:cNvPr>
          <p:cNvSpPr/>
          <p:nvPr/>
        </p:nvSpPr>
        <p:spPr>
          <a:xfrm>
            <a:off x="11386683" y="11032596"/>
            <a:ext cx="625966" cy="76375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E4549979-2F90-5242-9FAA-F95257FB2E0A}"/>
              </a:ext>
            </a:extLst>
          </p:cNvPr>
          <p:cNvSpPr/>
          <p:nvPr/>
        </p:nvSpPr>
        <p:spPr>
          <a:xfrm>
            <a:off x="12022950" y="11032596"/>
            <a:ext cx="1586440" cy="763758"/>
          </a:xfrm>
          <a:prstGeom prst="rect">
            <a:avLst/>
          </a:prstGeom>
          <a:solidFill>
            <a:schemeClr val="accent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Menarche">
            <a:extLst>
              <a:ext uri="{FF2B5EF4-FFF2-40B4-BE49-F238E27FC236}">
                <a16:creationId xmlns:a16="http://schemas.microsoft.com/office/drawing/2014/main" id="{D3D80779-FB0B-0E48-B88D-FE55A1813EEB}"/>
              </a:ext>
            </a:extLst>
          </p:cNvPr>
          <p:cNvSpPr/>
          <p:nvPr/>
        </p:nvSpPr>
        <p:spPr>
          <a:xfrm>
            <a:off x="9369152" y="3359080"/>
            <a:ext cx="1367869" cy="763760"/>
          </a:xfrm>
          <a:prstGeom prst="rect">
            <a:avLst/>
          </a:prstGeom>
          <a:solidFill>
            <a:schemeClr val="accent3">
              <a:satOff val="18648"/>
              <a:lumOff val="5971"/>
              <a:alpha val="85538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1300" b="1">
                <a:solidFill>
                  <a:srgbClr val="000000"/>
                </a:solidFill>
              </a:defRPr>
            </a:lvl1pPr>
          </a:lstStyle>
          <a:p>
            <a:r>
              <a:rPr sz="2000" dirty="0"/>
              <a:t>Menarche</a:t>
            </a:r>
            <a:endParaRPr sz="2400" dirty="0"/>
          </a:p>
        </p:txBody>
      </p:sp>
      <p:sp>
        <p:nvSpPr>
          <p:cNvPr id="26" name="Reproductive Years">
            <a:extLst>
              <a:ext uri="{FF2B5EF4-FFF2-40B4-BE49-F238E27FC236}">
                <a16:creationId xmlns:a16="http://schemas.microsoft.com/office/drawing/2014/main" id="{7607AAF1-C9B8-9245-B242-196B22B71DD7}"/>
              </a:ext>
            </a:extLst>
          </p:cNvPr>
          <p:cNvSpPr/>
          <p:nvPr/>
        </p:nvSpPr>
        <p:spPr>
          <a:xfrm>
            <a:off x="10807919" y="3359080"/>
            <a:ext cx="3030386" cy="763760"/>
          </a:xfrm>
          <a:prstGeom prst="rect">
            <a:avLst/>
          </a:prstGeom>
          <a:solidFill>
            <a:schemeClr val="accent3">
              <a:satOff val="18648"/>
              <a:lumOff val="5971"/>
              <a:alpha val="85538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1300" b="1">
                <a:solidFill>
                  <a:srgbClr val="000000"/>
                </a:solidFill>
              </a:defRPr>
            </a:lvl1pPr>
          </a:lstStyle>
          <a:p>
            <a:r>
              <a:rPr sz="2400"/>
              <a:t>Reproductive Years</a:t>
            </a:r>
          </a:p>
        </p:txBody>
      </p:sp>
      <p:sp>
        <p:nvSpPr>
          <p:cNvPr id="27" name="Menopause">
            <a:extLst>
              <a:ext uri="{FF2B5EF4-FFF2-40B4-BE49-F238E27FC236}">
                <a16:creationId xmlns:a16="http://schemas.microsoft.com/office/drawing/2014/main" id="{B946C85B-B272-1942-83AA-297FB3915AB3}"/>
              </a:ext>
            </a:extLst>
          </p:cNvPr>
          <p:cNvSpPr/>
          <p:nvPr/>
        </p:nvSpPr>
        <p:spPr>
          <a:xfrm>
            <a:off x="13905475" y="3359080"/>
            <a:ext cx="2459337" cy="763760"/>
          </a:xfrm>
          <a:prstGeom prst="rect">
            <a:avLst/>
          </a:prstGeom>
          <a:solidFill>
            <a:schemeClr val="accent3">
              <a:satOff val="18648"/>
              <a:lumOff val="5971"/>
              <a:alpha val="85538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1300" b="1">
                <a:solidFill>
                  <a:srgbClr val="000000"/>
                </a:solidFill>
              </a:defRPr>
            </a:lvl1pPr>
          </a:lstStyle>
          <a:p>
            <a:r>
              <a:rPr sz="2400"/>
              <a:t>Menopause</a:t>
            </a:r>
          </a:p>
        </p:txBody>
      </p:sp>
      <p:sp>
        <p:nvSpPr>
          <p:cNvPr id="28" name="Birth">
            <a:extLst>
              <a:ext uri="{FF2B5EF4-FFF2-40B4-BE49-F238E27FC236}">
                <a16:creationId xmlns:a16="http://schemas.microsoft.com/office/drawing/2014/main" id="{8770C8CA-185E-8A4F-B76A-C01645C05824}"/>
              </a:ext>
            </a:extLst>
          </p:cNvPr>
          <p:cNvSpPr/>
          <p:nvPr/>
        </p:nvSpPr>
        <p:spPr>
          <a:xfrm>
            <a:off x="6963870" y="3359080"/>
            <a:ext cx="800574" cy="763760"/>
          </a:xfrm>
          <a:prstGeom prst="rect">
            <a:avLst/>
          </a:prstGeom>
          <a:solidFill>
            <a:schemeClr val="accent3">
              <a:satOff val="18648"/>
              <a:lumOff val="5971"/>
              <a:alpha val="85538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1100" b="1">
                <a:solidFill>
                  <a:srgbClr val="000000"/>
                </a:solidFill>
              </a:defRPr>
            </a:lvl1pPr>
          </a:lstStyle>
          <a:p>
            <a:r>
              <a:rPr sz="2400"/>
              <a:t>Birth</a:t>
            </a:r>
          </a:p>
        </p:txBody>
      </p:sp>
      <p:sp>
        <p:nvSpPr>
          <p:cNvPr id="29" name="Pre-menarche">
            <a:extLst>
              <a:ext uri="{FF2B5EF4-FFF2-40B4-BE49-F238E27FC236}">
                <a16:creationId xmlns:a16="http://schemas.microsoft.com/office/drawing/2014/main" id="{CEF61BD4-589C-0446-9451-C05EA61F9BDC}"/>
              </a:ext>
            </a:extLst>
          </p:cNvPr>
          <p:cNvSpPr/>
          <p:nvPr/>
        </p:nvSpPr>
        <p:spPr>
          <a:xfrm>
            <a:off x="7831942" y="3359080"/>
            <a:ext cx="1469711" cy="763760"/>
          </a:xfrm>
          <a:prstGeom prst="rect">
            <a:avLst/>
          </a:prstGeom>
          <a:solidFill>
            <a:schemeClr val="accent3">
              <a:satOff val="18648"/>
              <a:lumOff val="5971"/>
              <a:alpha val="85538"/>
            </a:scheme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1300" b="1">
                <a:solidFill>
                  <a:srgbClr val="000000"/>
                </a:solidFill>
              </a:defRPr>
            </a:lvl1pPr>
          </a:lstStyle>
          <a:p>
            <a:r>
              <a:rPr sz="2400"/>
              <a:t>Pre-menarche</a:t>
            </a:r>
          </a:p>
        </p:txBody>
      </p:sp>
      <p:sp>
        <p:nvSpPr>
          <p:cNvPr id="30" name="Lactobacillus">
            <a:extLst>
              <a:ext uri="{FF2B5EF4-FFF2-40B4-BE49-F238E27FC236}">
                <a16:creationId xmlns:a16="http://schemas.microsoft.com/office/drawing/2014/main" id="{98491388-BC76-204D-A801-1333B072B1D4}"/>
              </a:ext>
            </a:extLst>
          </p:cNvPr>
          <p:cNvSpPr txBox="1"/>
          <p:nvPr/>
        </p:nvSpPr>
        <p:spPr>
          <a:xfrm>
            <a:off x="16646372" y="10257730"/>
            <a:ext cx="271869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defRPr sz="2000" b="1" i="1"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>
              <a:defRPr sz="1400" b="0"/>
            </a:pPr>
            <a:r>
              <a:rPr sz="3200" b="1" dirty="0"/>
              <a:t>Lactobacillus</a:t>
            </a:r>
          </a:p>
        </p:txBody>
      </p:sp>
      <p:sp>
        <p:nvSpPr>
          <p:cNvPr id="31" name="Estrogen">
            <a:extLst>
              <a:ext uri="{FF2B5EF4-FFF2-40B4-BE49-F238E27FC236}">
                <a16:creationId xmlns:a16="http://schemas.microsoft.com/office/drawing/2014/main" id="{B01345CF-7E42-2247-A802-F573130E4D36}"/>
              </a:ext>
            </a:extLst>
          </p:cNvPr>
          <p:cNvSpPr txBox="1"/>
          <p:nvPr/>
        </p:nvSpPr>
        <p:spPr>
          <a:xfrm>
            <a:off x="16676509" y="11116958"/>
            <a:ext cx="187871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00000"/>
              </a:buClr>
              <a:defRPr sz="2000" b="1">
                <a:uFill>
                  <a:solidFill>
                    <a:srgbClr val="FFFFFF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>
              <a:defRPr sz="1400" b="0">
                <a:latin typeface="Corbel"/>
                <a:ea typeface="Corbel"/>
                <a:cs typeface="Corbel"/>
                <a:sym typeface="Corbel"/>
              </a:defRPr>
            </a:pPr>
            <a:r>
              <a:rPr sz="3200" b="1">
                <a:latin typeface="Helvetica"/>
                <a:ea typeface="Helvetica"/>
                <a:cs typeface="Helvetica"/>
                <a:sym typeface="Helvetica"/>
              </a:rPr>
              <a:t>Estrogen</a:t>
            </a: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BBC9CD7C-DF2F-D448-8A85-94A0FA1E5786}"/>
              </a:ext>
            </a:extLst>
          </p:cNvPr>
          <p:cNvSpPr/>
          <p:nvPr/>
        </p:nvSpPr>
        <p:spPr>
          <a:xfrm>
            <a:off x="10809086" y="11032596"/>
            <a:ext cx="600789" cy="71602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7DDCC35F-667B-3F4B-9DE3-72442E622AB6}"/>
              </a:ext>
            </a:extLst>
          </p:cNvPr>
          <p:cNvSpPr/>
          <p:nvPr/>
        </p:nvSpPr>
        <p:spPr>
          <a:xfrm>
            <a:off x="11405922" y="11032596"/>
            <a:ext cx="625966" cy="71602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273562"/>
                  <a:satOff val="2937"/>
                  <a:lumOff val="-22233"/>
                </a:schemeClr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E849F1A1-E2FD-9546-9FCD-36766B2D2B91}"/>
              </a:ext>
            </a:extLst>
          </p:cNvPr>
          <p:cNvSpPr/>
          <p:nvPr/>
        </p:nvSpPr>
        <p:spPr>
          <a:xfrm>
            <a:off x="10752880" y="10211015"/>
            <a:ext cx="600791" cy="72117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46120"/>
                  <a:satOff val="4178"/>
                  <a:lumOff val="-16732"/>
                </a:schemeClr>
              </a:gs>
            </a:gsLst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A5D08804-CE14-024E-A419-0AD7AC0C80C0}"/>
              </a:ext>
            </a:extLst>
          </p:cNvPr>
          <p:cNvSpPr/>
          <p:nvPr/>
        </p:nvSpPr>
        <p:spPr>
          <a:xfrm>
            <a:off x="11330477" y="10211015"/>
            <a:ext cx="625968" cy="72117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46120"/>
                  <a:satOff val="4178"/>
                  <a:lumOff val="-16732"/>
                </a:schemeClr>
              </a:gs>
            </a:gsLst>
            <a:lin ang="10800000"/>
          </a:gra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5883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C4B1-F078-2B49-BF3F-FBC90DAD3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573809"/>
            <a:ext cx="22237700" cy="1968500"/>
          </a:xfrm>
        </p:spPr>
        <p:txBody>
          <a:bodyPr>
            <a:normAutofit/>
          </a:bodyPr>
          <a:lstStyle/>
          <a:p>
            <a:r>
              <a:rPr lang="en-US" dirty="0"/>
              <a:t>The vaginal microbiota composition and structure</a:t>
            </a:r>
          </a:p>
        </p:txBody>
      </p:sp>
      <p:sp>
        <p:nvSpPr>
          <p:cNvPr id="3" name="In reproductive age women, Lactobacillus spp. are often characteristic of an optimal vaginal microbiota">
            <a:extLst>
              <a:ext uri="{FF2B5EF4-FFF2-40B4-BE49-F238E27FC236}">
                <a16:creationId xmlns:a16="http://schemas.microsoft.com/office/drawing/2014/main" id="{078294A2-964D-674D-81B1-578A63D9900C}"/>
              </a:ext>
            </a:extLst>
          </p:cNvPr>
          <p:cNvSpPr txBox="1"/>
          <p:nvPr/>
        </p:nvSpPr>
        <p:spPr>
          <a:xfrm>
            <a:off x="10955343" y="3022372"/>
            <a:ext cx="12185650" cy="2885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1339596" lvl="3" indent="-571500" algn="l" defTabSz="914400">
              <a:lnSpc>
                <a:spcPct val="150000"/>
              </a:lnSpc>
              <a:spcBef>
                <a:spcPts val="300"/>
              </a:spcBef>
              <a:buClr>
                <a:schemeClr val="tx1">
                  <a:lumMod val="50000"/>
                  <a:lumOff val="50000"/>
                </a:schemeClr>
              </a:buClr>
              <a:buSzPct val="125000"/>
              <a:buFont typeface="Arial" panose="020B0604020202020204" pitchFamily="34" charset="0"/>
              <a:buChar char="•"/>
              <a:defRPr sz="2600">
                <a:uFill>
                  <a:solidFill>
                    <a:srgbClr val="FFFFFF"/>
                  </a:solidFill>
                </a:uFill>
              </a:defRPr>
            </a:pPr>
            <a:r>
              <a:rPr lang="en-US" sz="4200" dirty="0">
                <a:solidFill>
                  <a:schemeClr val="bg1">
                    <a:lumMod val="50000"/>
                  </a:schemeClr>
                </a:solidFill>
              </a:rPr>
              <a:t>A study of 400 women of reproductive age  representing 4 ethnic background – one sample per women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E6BA30-0A87-E544-87FB-25F32B79A891}"/>
              </a:ext>
            </a:extLst>
          </p:cNvPr>
          <p:cNvGrpSpPr/>
          <p:nvPr/>
        </p:nvGrpSpPr>
        <p:grpSpPr>
          <a:xfrm>
            <a:off x="1660312" y="2834040"/>
            <a:ext cx="22304064" cy="10399200"/>
            <a:chOff x="1660312" y="2834040"/>
            <a:chExt cx="22304064" cy="10399200"/>
          </a:xfrm>
        </p:grpSpPr>
        <p:sp>
          <p:nvSpPr>
            <p:cNvPr id="4" name="In reproductive age women, Lactobacillus spp. are often characteristic of an optimal vaginal microbiota">
              <a:extLst>
                <a:ext uri="{FF2B5EF4-FFF2-40B4-BE49-F238E27FC236}">
                  <a16:creationId xmlns:a16="http://schemas.microsoft.com/office/drawing/2014/main" id="{A4EBD0E7-AB65-DB48-AC2F-01C77A0597A1}"/>
                </a:ext>
              </a:extLst>
            </p:cNvPr>
            <p:cNvSpPr txBox="1"/>
            <p:nvPr/>
          </p:nvSpPr>
          <p:spPr>
            <a:xfrm>
              <a:off x="10955343" y="5880773"/>
              <a:ext cx="13009033" cy="3854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marL="1339596" lvl="3" indent="-571500" algn="l" defTabSz="914400">
                <a:lnSpc>
                  <a:spcPct val="150000"/>
                </a:lnSpc>
                <a:spcBef>
                  <a:spcPts val="300"/>
                </a:spcBef>
                <a:buClr>
                  <a:schemeClr val="tx1">
                    <a:lumMod val="50000"/>
                    <a:lumOff val="50000"/>
                  </a:schemeClr>
                </a:buClr>
                <a:buSzPct val="125000"/>
                <a:buFont typeface="Arial" panose="020B0604020202020204" pitchFamily="34" charset="0"/>
                <a:buChar char="•"/>
                <a:defRPr sz="2600">
                  <a:uFill>
                    <a:solidFill>
                      <a:srgbClr val="FFFFFF"/>
                    </a:solidFill>
                  </a:uFill>
                </a:defRPr>
              </a:pPr>
              <a:r>
                <a:rPr lang="en-US" sz="4200" dirty="0">
                  <a:solidFill>
                    <a:schemeClr val="bg1">
                      <a:lumMod val="50000"/>
                    </a:schemeClr>
                  </a:solidFill>
                </a:rPr>
                <a:t>Five broad community state types (CST) that differ in their microbial composition and abundance, some of them dominated by Lactobacillus spp. and considered optimal.</a:t>
              </a:r>
            </a:p>
          </p:txBody>
        </p:sp>
        <p:sp>
          <p:nvSpPr>
            <p:cNvPr id="5" name="In reproductive age women, Lactobacillus spp. are often characteristic of an optimal vaginal microbiota">
              <a:extLst>
                <a:ext uri="{FF2B5EF4-FFF2-40B4-BE49-F238E27FC236}">
                  <a16:creationId xmlns:a16="http://schemas.microsoft.com/office/drawing/2014/main" id="{FDC76069-AD5B-7A46-AA60-9C5AE070190A}"/>
                </a:ext>
              </a:extLst>
            </p:cNvPr>
            <p:cNvSpPr txBox="1"/>
            <p:nvPr/>
          </p:nvSpPr>
          <p:spPr>
            <a:xfrm>
              <a:off x="10955343" y="9663155"/>
              <a:ext cx="12253383" cy="28854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marL="1339596" lvl="3" indent="-571500" algn="l" defTabSz="914400">
                <a:lnSpc>
                  <a:spcPct val="150000"/>
                </a:lnSpc>
                <a:spcBef>
                  <a:spcPts val="300"/>
                </a:spcBef>
                <a:buClr>
                  <a:schemeClr val="tx1">
                    <a:lumMod val="50000"/>
                    <a:lumOff val="50000"/>
                  </a:schemeClr>
                </a:buClr>
                <a:buSzPct val="125000"/>
                <a:buFont typeface="Arial" panose="020B0604020202020204" pitchFamily="34" charset="0"/>
                <a:buChar char="•"/>
                <a:defRPr sz="2600">
                  <a:uFill>
                    <a:solidFill>
                      <a:srgbClr val="FFFFFF"/>
                    </a:solidFill>
                  </a:uFill>
                </a:defRPr>
              </a:pPr>
              <a:r>
                <a:rPr lang="en-US" sz="4200" dirty="0">
                  <a:solidFill>
                    <a:schemeClr val="bg1">
                      <a:lumMod val="50000"/>
                    </a:schemeClr>
                  </a:solidFill>
                </a:rPr>
                <a:t>CST IV lack significant number of Lactobacillus - higher diversity. Non-optimal and associated with adverse outcomes.</a:t>
              </a:r>
            </a:p>
          </p:txBody>
        </p:sp>
        <p:pic>
          <p:nvPicPr>
            <p:cNvPr id="7" name="pasted-image.pdf" descr="pasted-image.pdf">
              <a:extLst>
                <a:ext uri="{FF2B5EF4-FFF2-40B4-BE49-F238E27FC236}">
                  <a16:creationId xmlns:a16="http://schemas.microsoft.com/office/drawing/2014/main" id="{788FDC59-3876-234B-87F3-A5352505C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831"/>
            <a:stretch/>
          </p:blipFill>
          <p:spPr>
            <a:xfrm>
              <a:off x="1660312" y="2834040"/>
              <a:ext cx="8648565" cy="1039920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9" name="Ma et al.. Nature Communications 2020">
            <a:extLst>
              <a:ext uri="{FF2B5EF4-FFF2-40B4-BE49-F238E27FC236}">
                <a16:creationId xmlns:a16="http://schemas.microsoft.com/office/drawing/2014/main" id="{AF44FF23-F208-7043-8ADD-60C0BD073F89}"/>
              </a:ext>
            </a:extLst>
          </p:cNvPr>
          <p:cNvSpPr txBox="1"/>
          <p:nvPr/>
        </p:nvSpPr>
        <p:spPr>
          <a:xfrm>
            <a:off x="19649375" y="13037994"/>
            <a:ext cx="4315001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5500">
              <a:defRPr sz="1600">
                <a:latin typeface="Neue Haas Unica Pro"/>
                <a:ea typeface="Neue Haas Unica Pro"/>
                <a:cs typeface="Neue Haas Unica Pro"/>
                <a:sym typeface="Neue Haas Unica Pro"/>
              </a:defRPr>
            </a:lvl1pPr>
          </a:lstStyle>
          <a:p>
            <a:r>
              <a:rPr lang="en-US" dirty="0"/>
              <a:t>Ravel </a:t>
            </a:r>
            <a:r>
              <a:rPr dirty="0"/>
              <a:t> et al.. </a:t>
            </a:r>
            <a:r>
              <a:rPr lang="en-US" dirty="0"/>
              <a:t>PNAS </a:t>
            </a:r>
            <a:r>
              <a:rPr dirty="0"/>
              <a:t>20</a:t>
            </a:r>
            <a:r>
              <a:rPr lang="en-US" dirty="0"/>
              <a:t>11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883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PT Expanded Template_Jul 22 2016">
  <a:themeElements>
    <a:clrScheme name="Foundation PPT Color Palette -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Expanded Template.potx" id="{B1D220CF-CA46-4BFB-AC3F-E280E062D213}" vid="{B690920C-221A-4103-AE2C-88BB5EE2644A}"/>
    </a:ext>
  </a:extLst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19633</TotalTime>
  <Words>2426</Words>
  <Application>Microsoft Macintosh PowerPoint</Application>
  <PresentationFormat>Custom</PresentationFormat>
  <Paragraphs>478</Paragraphs>
  <Slides>59</Slides>
  <Notes>13</Notes>
  <HiddenSlides>10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Calibri</vt:lpstr>
      <vt:lpstr>Helvetica</vt:lpstr>
      <vt:lpstr>Helvetica Neue</vt:lpstr>
      <vt:lpstr>Helvetica Neue Light</vt:lpstr>
      <vt:lpstr>Helvetica Neue Medium</vt:lpstr>
      <vt:lpstr>Lucida Grande</vt:lpstr>
      <vt:lpstr>Neue Haas Unica Pro</vt:lpstr>
      <vt:lpstr>Wingdings</vt:lpstr>
      <vt:lpstr>ModernPortfolio</vt:lpstr>
      <vt:lpstr>PPT Expanded Template_Jul 22 2016</vt:lpstr>
      <vt:lpstr>Exploring and translating the female genital tract microbiota</vt:lpstr>
      <vt:lpstr>Who am I?</vt:lpstr>
      <vt:lpstr>Who am I?</vt:lpstr>
      <vt:lpstr>PowerPoint Presentation</vt:lpstr>
      <vt:lpstr>The vaginal microbiome</vt:lpstr>
      <vt:lpstr>The vaginal microbiota through the lifespan</vt:lpstr>
      <vt:lpstr>PowerPoint Presentation</vt:lpstr>
      <vt:lpstr>The vaginal microbiota through the lifespan</vt:lpstr>
      <vt:lpstr>The vaginal microbiota composition and structure</vt:lpstr>
      <vt:lpstr>Vaginal community composition and structure</vt:lpstr>
      <vt:lpstr>Frequency of vaginal community state types in ethnic groups </vt:lpstr>
      <vt:lpstr>Frequency of vaginal community state types in ethnic groups </vt:lpstr>
      <vt:lpstr>The dynamics of the vaginal microbiota</vt:lpstr>
      <vt:lpstr>The dynamics of the vaginal microbiota</vt:lpstr>
      <vt:lpstr>The dynamics of the vaginal microbiota</vt:lpstr>
      <vt:lpstr>The dynamics of the vaginal microbiota</vt:lpstr>
      <vt:lpstr>The dynamics of the vaginal microbiota</vt:lpstr>
      <vt:lpstr>The dynamics of the vaginal microbiota</vt:lpstr>
      <vt:lpstr>Adverse outcomes associated with CST IV types microbiota</vt:lpstr>
      <vt:lpstr>L. crispatus-dominated microbiota tend to be optimal</vt:lpstr>
      <vt:lpstr>The dynamics of the vaginal microbiota and risk of adverse outcomes</vt:lpstr>
      <vt:lpstr>PowerPoint Presentation</vt:lpstr>
      <vt:lpstr>PowerPoint Presentation</vt:lpstr>
      <vt:lpstr>PowerPoint Presentation</vt:lpstr>
      <vt:lpstr>Lactic acid does not directly affect C. trachomatis</vt:lpstr>
      <vt:lpstr>PowerPoint Presentation</vt:lpstr>
      <vt:lpstr>PowerPoint Presentation</vt:lpstr>
      <vt:lpstr>PowerPoint Presentation</vt:lpstr>
      <vt:lpstr>PowerPoint Presentation</vt:lpstr>
      <vt:lpstr>Properties of lactic acid produced by the vaginal microbiome</vt:lpstr>
      <vt:lpstr>Treatment for cervicovaginal conditions, where are we now?</vt:lpstr>
      <vt:lpstr>PowerPoint Presentation</vt:lpstr>
      <vt:lpstr>Live Biotherapeutics Products (LBP) development</vt:lpstr>
      <vt:lpstr>Live Biotherapeutics Products (LBP) development</vt:lpstr>
      <vt:lpstr>PowerPoint Presentation</vt:lpstr>
      <vt:lpstr>PowerPoint Presentation</vt:lpstr>
      <vt:lpstr>Functional redundancy</vt:lpstr>
      <vt:lpstr>Functional redundancy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Bill and Melinda Gates Foundation Vaginal Microbiome Research Consortium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towards an in-depth understanding of  the vaginal microbiome</dc:title>
  <cp:lastModifiedBy>Jacques Ravel</cp:lastModifiedBy>
  <cp:revision>532</cp:revision>
  <dcterms:modified xsi:type="dcterms:W3CDTF">2024-04-26T09:37:05Z</dcterms:modified>
</cp:coreProperties>
</file>